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24"/>
  </p:notesMasterIdLst>
  <p:sldIdLst>
    <p:sldId id="257" r:id="rId2"/>
    <p:sldId id="356" r:id="rId3"/>
    <p:sldId id="357" r:id="rId4"/>
    <p:sldId id="358" r:id="rId5"/>
    <p:sldId id="359" r:id="rId6"/>
    <p:sldId id="616" r:id="rId7"/>
    <p:sldId id="350" r:id="rId8"/>
    <p:sldId id="306" r:id="rId9"/>
    <p:sldId id="361" r:id="rId10"/>
    <p:sldId id="309" r:id="rId11"/>
    <p:sldId id="303" r:id="rId12"/>
    <p:sldId id="362" r:id="rId13"/>
    <p:sldId id="310" r:id="rId14"/>
    <p:sldId id="261" r:id="rId15"/>
    <p:sldId id="311" r:id="rId16"/>
    <p:sldId id="304" r:id="rId17"/>
    <p:sldId id="259" r:id="rId18"/>
    <p:sldId id="263" r:id="rId19"/>
    <p:sldId id="264" r:id="rId20"/>
    <p:sldId id="260" r:id="rId21"/>
    <p:sldId id="266" r:id="rId22"/>
    <p:sldId id="265" r:id="rId23"/>
    <p:sldId id="268" r:id="rId24"/>
    <p:sldId id="269" r:id="rId25"/>
    <p:sldId id="270" r:id="rId26"/>
    <p:sldId id="276" r:id="rId27"/>
    <p:sldId id="284" r:id="rId28"/>
    <p:sldId id="285" r:id="rId29"/>
    <p:sldId id="287" r:id="rId30"/>
    <p:sldId id="271" r:id="rId31"/>
    <p:sldId id="607" r:id="rId32"/>
    <p:sldId id="289" r:id="rId33"/>
    <p:sldId id="290" r:id="rId34"/>
    <p:sldId id="291" r:id="rId35"/>
    <p:sldId id="292" r:id="rId36"/>
    <p:sldId id="293" r:id="rId37"/>
    <p:sldId id="272" r:id="rId38"/>
    <p:sldId id="342" r:id="rId39"/>
    <p:sldId id="510" r:id="rId40"/>
    <p:sldId id="508" r:id="rId41"/>
    <p:sldId id="318" r:id="rId42"/>
    <p:sldId id="523" r:id="rId43"/>
    <p:sldId id="522" r:id="rId44"/>
    <p:sldId id="525" r:id="rId45"/>
    <p:sldId id="526" r:id="rId46"/>
    <p:sldId id="527" r:id="rId47"/>
    <p:sldId id="600" r:id="rId48"/>
    <p:sldId id="345" r:id="rId49"/>
    <p:sldId id="609" r:id="rId50"/>
    <p:sldId id="602" r:id="rId51"/>
    <p:sldId id="312" r:id="rId52"/>
    <p:sldId id="313" r:id="rId53"/>
    <p:sldId id="300" r:id="rId54"/>
    <p:sldId id="299" r:id="rId55"/>
    <p:sldId id="301" r:id="rId56"/>
    <p:sldId id="603" r:id="rId57"/>
    <p:sldId id="605" r:id="rId58"/>
    <p:sldId id="611" r:id="rId59"/>
    <p:sldId id="606" r:id="rId60"/>
    <p:sldId id="278" r:id="rId61"/>
    <p:sldId id="277" r:id="rId62"/>
    <p:sldId id="279" r:id="rId63"/>
    <p:sldId id="280" r:id="rId64"/>
    <p:sldId id="281" r:id="rId65"/>
    <p:sldId id="282" r:id="rId66"/>
    <p:sldId id="283" r:id="rId67"/>
    <p:sldId id="590" r:id="rId68"/>
    <p:sldId id="612" r:id="rId69"/>
    <p:sldId id="446" r:id="rId70"/>
    <p:sldId id="432" r:id="rId71"/>
    <p:sldId id="563" r:id="rId72"/>
    <p:sldId id="615" r:id="rId73"/>
    <p:sldId id="324" r:id="rId74"/>
    <p:sldId id="317" r:id="rId75"/>
    <p:sldId id="329" r:id="rId76"/>
    <p:sldId id="331" r:id="rId77"/>
    <p:sldId id="595" r:id="rId78"/>
    <p:sldId id="596" r:id="rId79"/>
    <p:sldId id="335" r:id="rId80"/>
    <p:sldId id="597" r:id="rId81"/>
    <p:sldId id="598" r:id="rId82"/>
    <p:sldId id="447" r:id="rId83"/>
    <p:sldId id="614" r:id="rId84"/>
    <p:sldId id="557" r:id="rId85"/>
    <p:sldId id="433" r:id="rId86"/>
    <p:sldId id="434" r:id="rId87"/>
    <p:sldId id="435" r:id="rId88"/>
    <p:sldId id="436" r:id="rId89"/>
    <p:sldId id="437" r:id="rId90"/>
    <p:sldId id="438" r:id="rId91"/>
    <p:sldId id="439" r:id="rId92"/>
    <p:sldId id="440" r:id="rId93"/>
    <p:sldId id="564" r:id="rId94"/>
    <p:sldId id="565" r:id="rId95"/>
    <p:sldId id="579" r:id="rId96"/>
    <p:sldId id="580" r:id="rId97"/>
    <p:sldId id="581" r:id="rId98"/>
    <p:sldId id="583" r:id="rId99"/>
    <p:sldId id="428" r:id="rId100"/>
    <p:sldId id="613" r:id="rId101"/>
    <p:sldId id="558" r:id="rId102"/>
    <p:sldId id="534" r:id="rId103"/>
    <p:sldId id="535" r:id="rId104"/>
    <p:sldId id="536" r:id="rId105"/>
    <p:sldId id="537" r:id="rId106"/>
    <p:sldId id="538" r:id="rId107"/>
    <p:sldId id="539" r:id="rId108"/>
    <p:sldId id="540" r:id="rId109"/>
    <p:sldId id="541" r:id="rId110"/>
    <p:sldId id="542" r:id="rId111"/>
    <p:sldId id="543" r:id="rId112"/>
    <p:sldId id="544" r:id="rId113"/>
    <p:sldId id="545" r:id="rId114"/>
    <p:sldId id="550" r:id="rId115"/>
    <p:sldId id="559" r:id="rId116"/>
    <p:sldId id="576" r:id="rId117"/>
    <p:sldId id="551" r:id="rId118"/>
    <p:sldId id="577" r:id="rId119"/>
    <p:sldId id="578" r:id="rId120"/>
    <p:sldId id="429" r:id="rId121"/>
    <p:sldId id="430" r:id="rId122"/>
    <p:sldId id="339"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43"/>
  </p:normalViewPr>
  <p:slideViewPr>
    <p:cSldViewPr snapToGrid="0" snapToObjects="1" showGuides="1">
      <p:cViewPr varScale="1">
        <p:scale>
          <a:sx n="76" d="100"/>
          <a:sy n="76"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2882867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280743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00391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291676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2546136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39180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244362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924418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2698469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00409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41748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37889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4258132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Shall</a:t>
            </a:r>
            <a:r>
              <a:rPr lang="en-US" baseline="0" dirty="0"/>
              <a:t> I add a contour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4009364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2913046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2553219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323868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274045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240660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59380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3953658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355400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27131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954310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57</a:t>
            </a:fld>
            <a:endParaRPr lang="en-US"/>
          </a:p>
        </p:txBody>
      </p:sp>
    </p:spTree>
    <p:extLst>
      <p:ext uri="{BB962C8B-B14F-4D97-AF65-F5344CB8AC3E}">
        <p14:creationId xmlns:p14="http://schemas.microsoft.com/office/powerpoint/2010/main" val="3659095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3062760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327174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2643176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2054806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3631067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482000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3572201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330618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3373332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1777916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2494235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1307626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2927986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108348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82</a:t>
            </a:fld>
            <a:endParaRPr lang="en-US"/>
          </a:p>
        </p:txBody>
      </p:sp>
    </p:spTree>
    <p:extLst>
      <p:ext uri="{BB962C8B-B14F-4D97-AF65-F5344CB8AC3E}">
        <p14:creationId xmlns:p14="http://schemas.microsoft.com/office/powerpoint/2010/main" val="521110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 </a:t>
            </a:r>
            <a:r>
              <a:rPr lang="en-US" sz="1200" dirty="0">
                <a:hlinkClick r:id="rId3" tooltip="Gabriel García Márquez"/>
              </a:rPr>
              <a:t>Gabriel García Márquez</a:t>
            </a:r>
            <a:r>
              <a:rPr lang="en-US" sz="1200" dirty="0"/>
              <a:t>, whose novel </a:t>
            </a:r>
            <a:r>
              <a:rPr lang="en-US" sz="1200" i="1" dirty="0">
                <a:hlinkClick r:id="rId4" tooltip="One Hundred Years of Solitude"/>
              </a:rPr>
              <a:t>One Hundred Years of Solitude</a:t>
            </a:r>
            <a:r>
              <a:rPr lang="en-US" sz="1200" dirty="0"/>
              <a:t> </a:t>
            </a:r>
            <a:r>
              <a:rPr lang="mr-IN" sz="1200" dirty="0"/>
              <a:t>…</a:t>
            </a:r>
            <a:r>
              <a:rPr lang="en-US" sz="1200" dirty="0"/>
              <a:t> magic realism.</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4232059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938443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2920885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52824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41034597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4029245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91</a:t>
            </a:fld>
            <a:endParaRPr lang="en-US"/>
          </a:p>
        </p:txBody>
      </p:sp>
    </p:spTree>
    <p:extLst>
      <p:ext uri="{BB962C8B-B14F-4D97-AF65-F5344CB8AC3E}">
        <p14:creationId xmlns:p14="http://schemas.microsoft.com/office/powerpoint/2010/main" val="4294071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a:t>
            </a:r>
            <a:r>
              <a:rPr lang="en-US" baseline="0" dirty="0"/>
              <a:t> THIS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98</a:t>
            </a:fld>
            <a:endParaRPr lang="en-US"/>
          </a:p>
        </p:txBody>
      </p:sp>
    </p:spTree>
    <p:extLst>
      <p:ext uri="{BB962C8B-B14F-4D97-AF65-F5344CB8AC3E}">
        <p14:creationId xmlns:p14="http://schemas.microsoft.com/office/powerpoint/2010/main" val="120980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107</a:t>
            </a:fld>
            <a:endParaRPr lang="en-US"/>
          </a:p>
        </p:txBody>
      </p:sp>
    </p:spTree>
    <p:extLst>
      <p:ext uri="{BB962C8B-B14F-4D97-AF65-F5344CB8AC3E}">
        <p14:creationId xmlns:p14="http://schemas.microsoft.com/office/powerpoint/2010/main" val="2573497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113</a:t>
            </a:fld>
            <a:endParaRPr lang="en-US"/>
          </a:p>
        </p:txBody>
      </p:sp>
    </p:spTree>
    <p:extLst>
      <p:ext uri="{BB962C8B-B14F-4D97-AF65-F5344CB8AC3E}">
        <p14:creationId xmlns:p14="http://schemas.microsoft.com/office/powerpoint/2010/main" val="6494269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114</a:t>
            </a:fld>
            <a:endParaRPr lang="en-US"/>
          </a:p>
        </p:txBody>
      </p:sp>
    </p:spTree>
    <p:extLst>
      <p:ext uri="{BB962C8B-B14F-4D97-AF65-F5344CB8AC3E}">
        <p14:creationId xmlns:p14="http://schemas.microsoft.com/office/powerpoint/2010/main" val="2218269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115</a:t>
            </a:fld>
            <a:endParaRPr lang="en-US"/>
          </a:p>
        </p:txBody>
      </p:sp>
    </p:spTree>
    <p:extLst>
      <p:ext uri="{BB962C8B-B14F-4D97-AF65-F5344CB8AC3E}">
        <p14:creationId xmlns:p14="http://schemas.microsoft.com/office/powerpoint/2010/main" val="27185635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116</a:t>
            </a:fld>
            <a:endParaRPr lang="en-US"/>
          </a:p>
        </p:txBody>
      </p:sp>
    </p:spTree>
    <p:extLst>
      <p:ext uri="{BB962C8B-B14F-4D97-AF65-F5344CB8AC3E}">
        <p14:creationId xmlns:p14="http://schemas.microsoft.com/office/powerpoint/2010/main" val="35797821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118</a:t>
            </a:fld>
            <a:endParaRPr lang="en-US"/>
          </a:p>
        </p:txBody>
      </p:sp>
    </p:spTree>
    <p:extLst>
      <p:ext uri="{BB962C8B-B14F-4D97-AF65-F5344CB8AC3E}">
        <p14:creationId xmlns:p14="http://schemas.microsoft.com/office/powerpoint/2010/main" val="5582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120</a:t>
            </a:fld>
            <a:endParaRPr lang="en-US"/>
          </a:p>
        </p:txBody>
      </p:sp>
    </p:spTree>
    <p:extLst>
      <p:ext uri="{BB962C8B-B14F-4D97-AF65-F5344CB8AC3E}">
        <p14:creationId xmlns:p14="http://schemas.microsoft.com/office/powerpoint/2010/main" val="206091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54737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121</a:t>
            </a:fld>
            <a:endParaRPr lang="en-US"/>
          </a:p>
        </p:txBody>
      </p:sp>
    </p:spTree>
    <p:extLst>
      <p:ext uri="{BB962C8B-B14F-4D97-AF65-F5344CB8AC3E}">
        <p14:creationId xmlns:p14="http://schemas.microsoft.com/office/powerpoint/2010/main" val="3024906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703111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833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322305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6/27/21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3.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4.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5.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6.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7.xml.rels><?xml version="1.0" encoding="UTF-8" standalone="yes"?>
<Relationships xmlns="http://schemas.openxmlformats.org/package/2006/relationships"><Relationship Id="rId8" Type="http://schemas.openxmlformats.org/officeDocument/2006/relationships/image" Target="../media/image99.tiff"/><Relationship Id="rId3" Type="http://schemas.openxmlformats.org/officeDocument/2006/relationships/image" Target="../media/image94.tiff"/><Relationship Id="rId7" Type="http://schemas.openxmlformats.org/officeDocument/2006/relationships/image" Target="../media/image98.tif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95.tiff"/></Relationships>
</file>

<file path=ppt/slides/_rels/slide108.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09.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1.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2.xml.rels><?xml version="1.0" encoding="UTF-8" standalone="yes"?>
<Relationships xmlns="http://schemas.openxmlformats.org/package/2006/relationships"><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image" Target="../media/image94.tiff"/><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tiff"/></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11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101.emf"/></Relationships>
</file>

<file path=ppt/slides/_rels/slide11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emf"/><Relationship Id="rId7" Type="http://schemas.openxmlformats.org/officeDocument/2006/relationships/image" Target="../media/image130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3.emf"/><Relationship Id="rId4" Type="http://schemas.openxmlformats.org/officeDocument/2006/relationships/image" Target="../media/image7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40.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9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10.png"/><Relationship Id="rId4" Type="http://schemas.openxmlformats.org/officeDocument/2006/relationships/image" Target="../media/image16.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00.png"/></Relationships>
</file>

<file path=ppt/slides/_rels/slide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360.png"/></Relationships>
</file>

<file path=ppt/slides/_rels/slide45.xml.rels><?xml version="1.0" encoding="UTF-8" standalone="yes"?>
<Relationships xmlns="http://schemas.openxmlformats.org/package/2006/relationships"><Relationship Id="rId3" Type="http://schemas.openxmlformats.org/officeDocument/2006/relationships/image" Target="../media/image350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31.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40.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43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81.png"/><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#3: </a:t>
            </a:r>
            <a:r>
              <a:rPr lang="en-US" i="1" dirty="0"/>
              <a:t>k</a:t>
            </a:r>
            <a:r>
              <a:rPr lang="en-US" dirty="0"/>
              <a:t>-NN and Linear Regression</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8001161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100</a:t>
            </a:fld>
            <a:endParaRPr lang="en-US"/>
          </a:p>
        </p:txBody>
      </p:sp>
    </p:spTree>
    <p:extLst>
      <p:ext uri="{BB962C8B-B14F-4D97-AF65-F5344CB8AC3E}">
        <p14:creationId xmlns:p14="http://schemas.microsoft.com/office/powerpoint/2010/main" val="12495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
        <p:nvSpPr>
          <p:cNvPr id="10" name="TextBox 9"/>
          <p:cNvSpPr txBox="1"/>
          <p:nvPr/>
        </p:nvSpPr>
        <p:spPr>
          <a:xfrm>
            <a:off x="932329" y="1237129"/>
            <a:ext cx="10757647"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In the lack of active imagination, parallel universes and the likes, or trusting the probabilistic models, we need an alternative way of producing fake data set that resemble the parallel universes. </a:t>
            </a:r>
          </a:p>
          <a:p>
            <a:endParaRPr lang="en-US" sz="2400" dirty="0">
              <a:solidFill>
                <a:schemeClr val="tx1">
                  <a:lumMod val="75000"/>
                  <a:lumOff val="25000"/>
                </a:schemeClr>
              </a:solidFill>
              <a:latin typeface="Karla" charset="0"/>
              <a:ea typeface="Karla" charset="0"/>
              <a:cs typeface="Karla" charset="0"/>
            </a:endParaRPr>
          </a:p>
          <a:p>
            <a:endParaRPr lang="en-US" sz="2400" dirty="0"/>
          </a:p>
          <a:p>
            <a:r>
              <a:rPr lang="en-US" sz="2400" dirty="0"/>
              <a:t>.</a:t>
            </a:r>
          </a:p>
          <a:p>
            <a:endParaRPr lang="en-US" sz="2400" dirty="0"/>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932329" y="3129955"/>
            <a:ext cx="10578353" cy="830997"/>
          </a:xfrm>
          <a:prstGeom prst="rect">
            <a:avLst/>
          </a:prstGeom>
          <a:solidFill>
            <a:schemeClr val="accent5">
              <a:lumMod val="20000"/>
              <a:lumOff val="80000"/>
            </a:schemeClr>
          </a:solidFill>
          <a:ln>
            <a:solidFill>
              <a:srgbClr val="002060"/>
            </a:solidFill>
          </a:ln>
        </p:spPr>
        <p:txBody>
          <a:bodyPr wrap="square" rtlCol="0">
            <a:spAutoFit/>
          </a:bodyPr>
          <a:lstStyle/>
          <a:p>
            <a:pPr lvl="1" algn="just"/>
            <a:r>
              <a:rPr lang="en-US" sz="2400" dirty="0">
                <a:solidFill>
                  <a:schemeClr val="tx1">
                    <a:lumMod val="75000"/>
                    <a:lumOff val="25000"/>
                  </a:schemeClr>
                </a:solidFill>
                <a:latin typeface="Karla" charset="0"/>
                <a:ea typeface="Karla" charset="0"/>
                <a:cs typeface="Karla" charset="0"/>
              </a:rPr>
              <a:t>Bootstrapping is the practice of sampling from the observed data </a:t>
            </a:r>
            <a:r>
              <a:rPr lang="en-US" sz="2400" dirty="0">
                <a:solidFill>
                  <a:schemeClr val="tx1">
                    <a:lumMod val="75000"/>
                    <a:lumOff val="25000"/>
                  </a:schemeClr>
                </a:solidFill>
                <a:latin typeface="Cambria Math" charset="0"/>
                <a:ea typeface="Cambria Math" charset="0"/>
                <a:cs typeface="Cambria Math" charset="0"/>
              </a:rPr>
              <a:t>(</a:t>
            </a:r>
            <a:r>
              <a:rPr lang="en-US" sz="2400" i="1" dirty="0">
                <a:solidFill>
                  <a:schemeClr val="tx1">
                    <a:lumMod val="75000"/>
                    <a:lumOff val="25000"/>
                  </a:schemeClr>
                </a:solidFill>
                <a:latin typeface="Cambria Math" charset="0"/>
                <a:ea typeface="Cambria Math" charset="0"/>
                <a:cs typeface="Cambria Math" charset="0"/>
              </a:rPr>
              <a:t>X,Y</a:t>
            </a:r>
            <a:r>
              <a:rPr lang="en-US" sz="2400" dirty="0">
                <a:solidFill>
                  <a:schemeClr val="tx1">
                    <a:lumMod val="75000"/>
                    <a:lumOff val="25000"/>
                  </a:schemeClr>
                </a:solidFill>
                <a:latin typeface="Cambria Math" charset="0"/>
                <a:ea typeface="Cambria Math" charset="0"/>
                <a:cs typeface="Cambria Math" charset="0"/>
              </a:rPr>
              <a:t>)</a:t>
            </a:r>
            <a:r>
              <a:rPr lang="en-US" sz="2400" dirty="0">
                <a:solidFill>
                  <a:schemeClr val="tx1">
                    <a:lumMod val="75000"/>
                    <a:lumOff val="25000"/>
                  </a:schemeClr>
                </a:solidFill>
                <a:latin typeface="Karla" charset="0"/>
                <a:ea typeface="Karla" charset="0"/>
                <a:cs typeface="Karla" charset="0"/>
              </a:rPr>
              <a:t> in estimating statistical properties.  </a:t>
            </a:r>
          </a:p>
        </p:txBody>
      </p:sp>
    </p:spTree>
    <p:extLst>
      <p:ext uri="{BB962C8B-B14F-4D97-AF65-F5344CB8AC3E}">
        <p14:creationId xmlns:p14="http://schemas.microsoft.com/office/powerpoint/2010/main" val="79949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22475303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97280" y="134416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  </a:t>
            </a:r>
          </a:p>
        </p:txBody>
      </p:sp>
      <p:sp>
        <p:nvSpPr>
          <p:cNvPr id="15" name="TextBox 14"/>
          <p:cNvSpPr txBox="1"/>
          <p:nvPr/>
        </p:nvSpPr>
        <p:spPr>
          <a:xfrm>
            <a:off x="3802861" y="1698298"/>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Tree>
    <p:extLst>
      <p:ext uri="{BB962C8B-B14F-4D97-AF65-F5344CB8AC3E}">
        <p14:creationId xmlns:p14="http://schemas.microsoft.com/office/powerpoint/2010/main" val="21610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650004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81363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randomly  pick another ball and again we replicate it.</a:t>
            </a:r>
          </a:p>
        </p:txBody>
      </p:sp>
      <p:sp>
        <p:nvSpPr>
          <p:cNvPr id="15" name="TextBox 14"/>
          <p:cNvSpPr txBox="1"/>
          <p:nvPr/>
        </p:nvSpPr>
        <p:spPr>
          <a:xfrm>
            <a:off x="1093539" y="1767695"/>
            <a:ext cx="836479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As before, we move the replicated ball to the other bucket. </a:t>
            </a:r>
          </a:p>
        </p:txBody>
      </p:sp>
    </p:spTree>
    <p:extLst>
      <p:ext uri="{BB962C8B-B14F-4D97-AF65-F5344CB8AC3E}">
        <p14:creationId xmlns:p14="http://schemas.microsoft.com/office/powerpoint/2010/main" val="34536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39642106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242305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39435708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66945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t>
            </a:r>
            <a:r>
              <a:rPr lang="en-US" b="1" dirty="0"/>
              <a:t>asymmetry</a:t>
            </a:r>
            <a:r>
              <a:rPr lang="en-US" dirty="0"/>
              <a:t>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(response, </a:t>
            </a:r>
            <a:r>
              <a:rPr lang="en-US" i="1" dirty="0"/>
              <a:t>Y</a:t>
            </a:r>
            <a:r>
              <a:rPr lang="en-US" dirty="0"/>
              <a:t>)</a:t>
            </a:r>
          </a:p>
          <a:p>
            <a:pPr marL="979488" indent="-455613">
              <a:buFont typeface="Arial" charset="0"/>
              <a:buChar char="•"/>
            </a:pPr>
            <a:r>
              <a:rPr lang="en-US" dirty="0"/>
              <a:t>variables whose values we use to make our prediction (predictors, </a:t>
            </a:r>
            <a:r>
              <a:rPr lang="en-US" i="1" dirty="0"/>
              <a:t>X</a:t>
            </a:r>
            <a:r>
              <a:rPr lang="en-US" i="1" baseline="-25000" dirty="0"/>
              <a:t>i</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21814687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68754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a:t>
            </a:r>
            <a:r>
              <a:rPr lang="en-US" sz="2400" b="1" dirty="0">
                <a:solidFill>
                  <a:schemeClr val="tx1">
                    <a:lumMod val="75000"/>
                    <a:lumOff val="25000"/>
                  </a:schemeClr>
                </a:solidFill>
                <a:latin typeface="Karla" charset="0"/>
                <a:ea typeface="Karla" charset="0"/>
                <a:cs typeface="Karla" charset="0"/>
              </a:rPr>
              <a:t>the same number of balls </a:t>
            </a:r>
            <a:r>
              <a:rPr lang="en-US" sz="2400" dirty="0">
                <a:solidFill>
                  <a:schemeClr val="tx1">
                    <a:lumMod val="75000"/>
                    <a:lumOff val="25000"/>
                  </a:schemeClr>
                </a:solidFill>
                <a:latin typeface="Karla" charset="0"/>
                <a:ea typeface="Karla" charset="0"/>
                <a:cs typeface="Karla" charset="0"/>
              </a:rPr>
              <a:t>as the original one.</a:t>
            </a:r>
          </a:p>
        </p:txBody>
      </p:sp>
      <p:sp>
        <p:nvSpPr>
          <p:cNvPr id="19" name="TextBox 18"/>
          <p:cNvSpPr txBox="1"/>
          <p:nvPr/>
        </p:nvSpPr>
        <p:spPr>
          <a:xfrm>
            <a:off x="2205318" y="5321574"/>
            <a:ext cx="8347576"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This new bucket represents a new parallel universe </a:t>
            </a:r>
          </a:p>
        </p:txBody>
      </p:sp>
    </p:spTree>
    <p:extLst>
      <p:ext uri="{BB962C8B-B14F-4D97-AF65-F5344CB8AC3E}">
        <p14:creationId xmlns:p14="http://schemas.microsoft.com/office/powerpoint/2010/main" val="16548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3445280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
        <p:nvSpPr>
          <p:cNvPr id="21" name="TextBox 20"/>
          <p:cNvSpPr txBox="1"/>
          <p:nvPr/>
        </p:nvSpPr>
        <p:spPr>
          <a:xfrm>
            <a:off x="1639106" y="5321574"/>
            <a:ext cx="8913788" cy="461665"/>
          </a:xfrm>
          <a:prstGeom prst="rect">
            <a:avLst/>
          </a:prstGeom>
          <a:solidFill>
            <a:schemeClr val="accent1">
              <a:lumMod val="20000"/>
              <a:lumOff val="80000"/>
            </a:schemeClr>
          </a:solidFill>
          <a:ln>
            <a:solidFill>
              <a:srgbClr val="C00000"/>
            </a:solidFill>
          </a:ln>
        </p:spPr>
        <p:txBody>
          <a:bodyPr wrap="square" rtlCol="0">
            <a:spAutoFit/>
          </a:bodyPr>
          <a:lstStyle/>
          <a:p>
            <a:pPr algn="ctr"/>
            <a:r>
              <a:rPr lang="en-US" sz="2400" dirty="0">
                <a:solidFill>
                  <a:schemeClr val="tx1">
                    <a:lumMod val="75000"/>
                    <a:lumOff val="25000"/>
                  </a:schemeClr>
                </a:solidFill>
                <a:latin typeface="Karla" charset="0"/>
                <a:ea typeface="Karla" charset="0"/>
                <a:cs typeface="Karla" charset="0"/>
              </a:rPr>
              <a:t>These new buckets represents the parallel universes </a:t>
            </a:r>
          </a:p>
        </p:txBody>
      </p:sp>
    </p:spTree>
    <p:extLst>
      <p:ext uri="{BB962C8B-B14F-4D97-AF65-F5344CB8AC3E}">
        <p14:creationId xmlns:p14="http://schemas.microsoft.com/office/powerpoint/2010/main" val="20894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pPr algn="just"/>
                <a:r>
                  <a:rPr lang="en-US" dirty="0"/>
                  <a:t>Bootstrapping is the practice of estimating properties of an estimator by measuring those properties by, for example, resampling from the observed data.</a:t>
                </a:r>
              </a:p>
              <a:p>
                <a:pPr algn="just"/>
                <a:endParaRPr lang="en-US" dirty="0"/>
              </a:p>
              <a:p>
                <a:pPr algn="just"/>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resampling from our data set (the same sample size to maintain the same amount of uncertainty in each resample).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a:blip r:embed="rId3"/>
                <a:stretch>
                  <a:fillRect l="-1229" t="-4717" r="-1229" b="-221698"/>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27661900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dirty="0">
                    <a:latin typeface="Karla" charset="0"/>
                    <a:ea typeface="Karla" charset="0"/>
                    <a:cs typeface="Karla" charset="0"/>
                  </a:rPr>
                  <a:t>We can empirically estimate the </a:t>
                </a:r>
                <a:r>
                  <a:rPr lang="en-US" b="1" dirty="0">
                    <a:latin typeface="Karla" charset="0"/>
                    <a:ea typeface="Karla" charset="0"/>
                    <a:cs typeface="Karla" charset="0"/>
                  </a:rPr>
                  <a:t>standard errors</a:t>
                </a:r>
                <a:r>
                  <a:rPr lang="en-US" dirty="0">
                    <a:latin typeface="Karla" charset="0"/>
                    <a:ea typeface="Karla" charset="0"/>
                    <a:cs typeface="Karla" charset="0"/>
                  </a:rPr>
                  <a:t>,</a:t>
                </a:r>
                <a:r>
                  <a:rPr lang="en-US" b="1" dirty="0">
                    <a:latin typeface="Karla" charset="0"/>
                    <a:ea typeface="Karla" charset="0"/>
                    <a:cs typeface="Karla" charset="0"/>
                  </a:rPr>
                  <a:t> </a:t>
                </a:r>
                <a14:m>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i="1">
                        <a:latin typeface="Cambria Math" charset="0"/>
                        <a:ea typeface="Karla" charset="0"/>
                        <a:cs typeface="Karla" charset="0"/>
                      </a:rPr>
                      <m:t>,</m:t>
                    </m:r>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e>
                    </m:d>
                  </m:oMath>
                </a14:m>
                <a:r>
                  <a:rPr lang="en-US" dirty="0">
                    <a:latin typeface="Karla" charset="0"/>
                    <a:ea typeface="Karla" charset="0"/>
                    <a:cs typeface="Karla" charset="0"/>
                  </a:rPr>
                  <a:t> of  </a:t>
                </a:r>
                <a14:m>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i="1">
                        <a:latin typeface="Cambria Math" charset="0"/>
                        <a:ea typeface="Karla" charset="0"/>
                        <a:cs typeface="Karla" charset="0"/>
                      </a:rPr>
                      <m:t> </m:t>
                    </m:r>
                  </m:oMath>
                </a14:m>
                <a:r>
                  <a:rPr lang="en-US" dirty="0">
                    <a:latin typeface="Karla" charset="0"/>
                    <a:ea typeface="Karla" charset="0"/>
                    <a:cs typeface="Karla" charset="0"/>
                  </a:rPr>
                  <a:t>through bootstrapping.  </a:t>
                </a:r>
              </a:p>
              <a:p>
                <a:pPr>
                  <a:spcBef>
                    <a:spcPts val="2376"/>
                  </a:spcBef>
                  <a:spcAft>
                    <a:spcPts val="1200"/>
                  </a:spcAft>
                </a:pPr>
                <a:r>
                  <a:rPr lang="en-US" dirty="0">
                    <a:latin typeface="Karla" charset="0"/>
                    <a:ea typeface="Karla" charset="0"/>
                    <a:cs typeface="Karla" charset="0"/>
                  </a:rPr>
                  <a:t>If for each bootstrapped sample the estimated betas are: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r>
                          <a:rPr lang="en-US" b="0" i="1" smtClean="0">
                            <a:latin typeface="Cambria Math" charset="0"/>
                            <a:ea typeface="Karla" charset="0"/>
                            <a:cs typeface="Karla" charset="0"/>
                          </a:rPr>
                          <m:t>,</m:t>
                        </m:r>
                        <m:r>
                          <a:rPr lang="en-US" b="0" i="1" smtClean="0">
                            <a:latin typeface="Cambria Math" charset="0"/>
                            <a:ea typeface="Karla" charset="0"/>
                            <a:cs typeface="Karla" charset="0"/>
                          </a:rPr>
                          <m:t>𝑖</m:t>
                        </m:r>
                      </m:sub>
                    </m:sSub>
                  </m:oMath>
                </a14:m>
                <a:r>
                  <a:rPr lang="en-US" dirty="0">
                    <a:latin typeface="Karla" charset="0"/>
                    <a:ea typeface="Karla" charset="0"/>
                    <a:cs typeface="Karla" charset="0"/>
                  </a:rPr>
                  <a:t>,</a:t>
                </a:r>
                <a:r>
                  <a:rPr lang="en-US" dirty="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r>
                          <a:rPr lang="en-US" i="1">
                            <a:latin typeface="Cambria Math" charset="0"/>
                            <a:ea typeface="Karla" charset="0"/>
                            <a:cs typeface="Karla" charset="0"/>
                          </a:rPr>
                          <m:t>,</m:t>
                        </m:r>
                        <m:r>
                          <a:rPr lang="en-US" i="1">
                            <a:latin typeface="Cambria Math" charset="0"/>
                            <a:ea typeface="Karla" charset="0"/>
                            <a:cs typeface="Karla" charset="0"/>
                          </a:rPr>
                          <m:t>𝑖</m:t>
                        </m:r>
                      </m:sub>
                    </m:sSub>
                  </m:oMath>
                </a14:m>
                <a:r>
                  <a:rPr lang="en-US" dirty="0">
                    <a:latin typeface="Karla" charset="0"/>
                    <a:ea typeface="Karla" charset="0"/>
                    <a:cs typeface="Karla" charset="0"/>
                  </a:rPr>
                  <a:t>, then</a:t>
                </a: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0</m:t>
                              </m:r>
                            </m:sub>
                          </m:sSub>
                        </m:e>
                      </m:d>
                      <m:r>
                        <a:rPr lang="en-US" b="0" i="1" smtClean="0">
                          <a:latin typeface="Cambria Math" charset="0"/>
                          <a:ea typeface="Karla" charset="0"/>
                          <a:cs typeface="Karla" charset="0"/>
                        </a:rPr>
                        <m:t>=</m:t>
                      </m:r>
                      <m:rad>
                        <m:radPr>
                          <m:degHide m:val="on"/>
                          <m:ctrlPr>
                            <a:rPr lang="en-US" b="0" i="1" smtClean="0">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0</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14:m>
                  <m:oMathPara xmlns:m="http://schemas.openxmlformats.org/officeDocument/2006/math">
                    <m:oMathParaPr>
                      <m:jc m:val="centerGroup"/>
                    </m:oMathParaPr>
                    <m:oMath xmlns:m="http://schemas.openxmlformats.org/officeDocument/2006/math">
                      <m:r>
                        <a:rPr lang="en-US" i="1">
                          <a:latin typeface="Cambria Math" charset="0"/>
                          <a:ea typeface="Karla" charset="0"/>
                          <a:cs typeface="Karla" charset="0"/>
                        </a:rPr>
                        <m:t>𝑆𝐸</m:t>
                      </m:r>
                      <m:d>
                        <m:dPr>
                          <m:ctrlPr>
                            <a:rPr lang="en-US" i="1">
                              <a:latin typeface="Cambria Math" panose="02040503050406030204" pitchFamily="18" charset="0"/>
                              <a:ea typeface="Karla" charset="0"/>
                              <a:cs typeface="Karla" charset="0"/>
                            </a:rPr>
                          </m:ctrlPr>
                        </m:dPr>
                        <m:e>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e>
                      </m:d>
                      <m:r>
                        <a:rPr lang="en-US" i="1">
                          <a:latin typeface="Cambria Math" charset="0"/>
                          <a:ea typeface="Karla" charset="0"/>
                          <a:cs typeface="Karla" charset="0"/>
                        </a:rPr>
                        <m:t>=</m:t>
                      </m:r>
                      <m:rad>
                        <m:radPr>
                          <m:degHide m:val="on"/>
                          <m:ctrlPr>
                            <a:rPr lang="en-US" i="1">
                              <a:latin typeface="Cambria Math" panose="02040503050406030204" pitchFamily="18" charset="0"/>
                              <a:ea typeface="Karla" charset="0"/>
                              <a:cs typeface="Karla" charset="0"/>
                            </a:rPr>
                          </m:ctrlPr>
                        </m:radPr>
                        <m:deg/>
                        <m:e>
                          <m:r>
                            <m:rPr>
                              <m:sty m:val="p"/>
                            </m:rPr>
                            <a:rPr lang="en-US">
                              <a:latin typeface="Cambria Math" charset="0"/>
                              <a:ea typeface="Karla" charset="0"/>
                              <a:cs typeface="Karla" charset="0"/>
                            </a:rPr>
                            <m:t>var</m:t>
                          </m:r>
                          <m:r>
                            <a:rPr lang="en-US" i="1">
                              <a:latin typeface="Cambria Math" charset="0"/>
                              <a:ea typeface="Karla" charset="0"/>
                              <a:cs typeface="Karla" charset="0"/>
                            </a:rPr>
                            <m:t>(</m:t>
                          </m:r>
                          <m:acc>
                            <m:accPr>
                              <m:chr m:val="̂"/>
                              <m:ctrlPr>
                                <a:rPr lang="en-US" i="1">
                                  <a:latin typeface="Cambria Math" panose="02040503050406030204" pitchFamily="18" charset="0"/>
                                  <a:ea typeface="Karla" charset="0"/>
                                  <a:cs typeface="Karla" charset="0"/>
                                </a:rPr>
                              </m:ctrlPr>
                            </m:accPr>
                            <m:e>
                              <m:sSub>
                                <m:sSubPr>
                                  <m:ctrlPr>
                                    <a:rPr lang="en-US" i="1" smtClean="0">
                                      <a:latin typeface="Cambria Math" panose="02040503050406030204" pitchFamily="18" charset="0"/>
                                      <a:ea typeface="Karla" charset="0"/>
                                      <a:cs typeface="Karla" charset="0"/>
                                    </a:rPr>
                                  </m:ctrlPr>
                                </m:sSubPr>
                                <m:e>
                                  <m:r>
                                    <a:rPr lang="en-US" i="1">
                                      <a:latin typeface="Cambria Math" charset="0"/>
                                      <a:ea typeface="Karla" charset="0"/>
                                      <a:cs typeface="Karla" charset="0"/>
                                    </a:rPr>
                                    <m:t>𝛽</m:t>
                                  </m:r>
                                </m:e>
                                <m:sub>
                                  <m:r>
                                    <a:rPr lang="en-US" b="0" i="1" smtClean="0">
                                      <a:latin typeface="Cambria Math" charset="0"/>
                                      <a:ea typeface="Karla" charset="0"/>
                                      <a:cs typeface="Karla" charset="0"/>
                                    </a:rPr>
                                    <m:t>1</m:t>
                                  </m:r>
                                </m:sub>
                              </m:sSub>
                            </m:e>
                          </m:acc>
                          <m:r>
                            <a:rPr lang="en-US" i="1">
                              <a:latin typeface="Cambria Math" charset="0"/>
                              <a:ea typeface="Karla" charset="0"/>
                              <a:cs typeface="Karla" charset="0"/>
                            </a:rPr>
                            <m:t>)</m:t>
                          </m:r>
                        </m:e>
                      </m:rad>
                    </m:oMath>
                  </m:oMathPara>
                </a14:m>
                <a:endParaRPr lang="en-US" b="0" i="1" dirty="0">
                  <a:latin typeface="Cambria Math"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1098" t="-1445" r="-1537" b="-106647"/>
                </a:stretch>
              </a:blipFill>
            </p:spPr>
            <p:txBody>
              <a:bodyPr/>
              <a:lstStyle/>
              <a:p>
                <a:r>
                  <a:rPr lang="en-US">
                    <a:noFill/>
                  </a:rPr>
                  <a:t> </a:t>
                </a:r>
              </a:p>
            </p:txBody>
          </p:sp>
        </mc:Fallback>
      </mc:AlternateContent>
    </p:spTree>
    <p:extLst>
      <p:ext uri="{BB962C8B-B14F-4D97-AF65-F5344CB8AC3E}">
        <p14:creationId xmlns:p14="http://schemas.microsoft.com/office/powerpoint/2010/main" val="18471962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lumMod val="75000"/>
                    <a:lumOff val="25000"/>
                  </a:schemeClr>
                </a:solidFill>
                <a:latin typeface="Karla" charset="0"/>
                <a:ea typeface="Karla" charset="0"/>
                <a:cs typeface="Karla" charset="0"/>
              </a:rPr>
              <a:t>Confidence intervals for the predictors estimates: </a:t>
            </a:r>
            <a:r>
              <a:rPr lang="en-US" sz="2800" b="1"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3999" y="983807"/>
                <a:ext cx="11588001" cy="2111143"/>
              </a:xfrm>
            </p:spPr>
            <p:txBody>
              <a:bodyPr/>
              <a:lstStyle/>
              <a:p>
                <a:pPr>
                  <a:spcAft>
                    <a:spcPts val="1200"/>
                  </a:spcAft>
                </a:pPr>
                <a:r>
                  <a:rPr lang="en-US" sz="2600" b="1" dirty="0">
                    <a:latin typeface="Karla" charset="0"/>
                    <a:ea typeface="Karla" charset="0"/>
                    <a:cs typeface="Karla" charset="0"/>
                  </a:rPr>
                  <a:t>Alternatively: </a:t>
                </a:r>
              </a:p>
              <a:p>
                <a:pPr>
                  <a:spcAft>
                    <a:spcPts val="1200"/>
                  </a:spcAft>
                </a:pPr>
                <a:r>
                  <a:rPr lang="en-US" sz="2600" dirty="0">
                    <a:latin typeface="Karla" charset="0"/>
                    <a:ea typeface="Karla" charset="0"/>
                    <a:cs typeface="Karla" charset="0"/>
                  </a:rPr>
                  <a:t>If we know the variance </a:t>
                </a:r>
                <a14:m>
                  <m:oMath xmlns:m="http://schemas.openxmlformats.org/officeDocument/2006/math">
                    <m:sSubSup>
                      <m:sSubSupPr>
                        <m:ctrlPr>
                          <a:rPr lang="en-US" sz="2600" b="0" i="1" smtClean="0">
                            <a:latin typeface="Cambria Math" panose="02040503050406030204" pitchFamily="18" charset="0"/>
                            <a:ea typeface="Karla" charset="0"/>
                            <a:cs typeface="Karla" charset="0"/>
                          </a:rPr>
                        </m:ctrlPr>
                      </m:sSubSupPr>
                      <m:e>
                        <m:r>
                          <a:rPr lang="en-US" sz="2600" i="1" smtClean="0">
                            <a:latin typeface="Cambria Math" charset="0"/>
                            <a:ea typeface="Karla" charset="0"/>
                            <a:cs typeface="Karla" charset="0"/>
                          </a:rPr>
                          <m:t>𝜎</m:t>
                        </m:r>
                      </m:e>
                      <m:sub>
                        <m:r>
                          <a:rPr lang="en-US" sz="2600" b="0" i="1" smtClean="0">
                            <a:latin typeface="Cambria Math" charset="0"/>
                            <a:ea typeface="Karla" charset="0"/>
                            <a:cs typeface="Karla" charset="0"/>
                          </a:rPr>
                          <m:t>𝜖</m:t>
                        </m:r>
                      </m:sub>
                      <m:sup>
                        <m:r>
                          <a:rPr lang="en-US" sz="2600" b="0" i="1" smtClean="0">
                            <a:latin typeface="Cambria Math" charset="0"/>
                            <a:ea typeface="Karla" charset="0"/>
                            <a:cs typeface="Karla" charset="0"/>
                          </a:rPr>
                          <m:t>2</m:t>
                        </m:r>
                      </m:sup>
                    </m:sSubSup>
                  </m:oMath>
                </a14:m>
                <a:r>
                  <a:rPr lang="en-US" sz="2600" dirty="0">
                    <a:latin typeface="Karla" charset="0"/>
                    <a:ea typeface="Karla" charset="0"/>
                    <a:cs typeface="Karla" charset="0"/>
                  </a:rPr>
                  <a:t> of the noise </a:t>
                </a:r>
                <a14:m>
                  <m:oMath xmlns:m="http://schemas.openxmlformats.org/officeDocument/2006/math">
                    <m:r>
                      <a:rPr lang="en-US" sz="2600" i="1" smtClean="0">
                        <a:latin typeface="Cambria Math" charset="0"/>
                        <a:ea typeface="Karla" charset="0"/>
                        <a:cs typeface="Karla" charset="0"/>
                      </a:rPr>
                      <m:t>𝜖</m:t>
                    </m:r>
                  </m:oMath>
                </a14:m>
                <a:r>
                  <a:rPr lang="en-US" sz="2600" dirty="0">
                    <a:latin typeface="Karla" charset="0"/>
                    <a:ea typeface="Karla" charset="0"/>
                    <a:cs typeface="Karla" charset="0"/>
                  </a:rPr>
                  <a:t>, we can compute </a:t>
                </a:r>
                <a14:m>
                  <m:oMath xmlns:m="http://schemas.openxmlformats.org/officeDocument/2006/math">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Karla" charset="0"/>
                                <a:cs typeface="Karla" charset="0"/>
                              </a:rPr>
                              <m:t>0</m:t>
                            </m:r>
                          </m:sub>
                        </m:sSub>
                      </m:e>
                    </m:d>
                    <m:r>
                      <a:rPr lang="en-US" sz="2600" i="1">
                        <a:latin typeface="Cambria Math" charset="0"/>
                        <a:ea typeface="Karla" charset="0"/>
                        <a:cs typeface="Karla" charset="0"/>
                      </a:rPr>
                      <m:t>,</m:t>
                    </m:r>
                    <m:r>
                      <a:rPr lang="en-US" sz="2600" i="1">
                        <a:latin typeface="Cambria Math" charset="0"/>
                        <a:ea typeface="Karla" charset="0"/>
                        <a:cs typeface="Karla" charset="0"/>
                      </a:rPr>
                      <m:t>𝑆𝐸</m:t>
                    </m:r>
                    <m:d>
                      <m:dPr>
                        <m:ctrlPr>
                          <a:rPr lang="en-US" sz="2600" i="1">
                            <a:latin typeface="Cambria Math" panose="02040503050406030204" pitchFamily="18" charset="0"/>
                            <a:ea typeface="Karla" charset="0"/>
                            <a:cs typeface="Karla" charset="0"/>
                          </a:rPr>
                        </m:ctrlPr>
                      </m:dPr>
                      <m:e>
                        <m:sSub>
                          <m:sSubPr>
                            <m:ctrlPr>
                              <a:rPr lang="en-US" sz="2600" i="1">
                                <a:latin typeface="Cambria Math" panose="02040503050406030204" pitchFamily="18" charset="0"/>
                                <a:ea typeface="Karla" charset="0"/>
                                <a:cs typeface="Karla" charset="0"/>
                              </a:rPr>
                            </m:ctrlPr>
                          </m:sSubPr>
                          <m:e>
                            <m:acc>
                              <m:accPr>
                                <m:chr m:val="̂"/>
                                <m:ctrlPr>
                                  <a:rPr lang="en-US" sz="2600" i="1">
                                    <a:latin typeface="Cambria Math" panose="02040503050406030204" pitchFamily="18" charset="0"/>
                                    <a:ea typeface="Karla" charset="0"/>
                                    <a:cs typeface="Karla" charset="0"/>
                                  </a:rPr>
                                </m:ctrlPr>
                              </m:accPr>
                              <m:e>
                                <m:r>
                                  <a:rPr lang="en-US" sz="2600" i="1">
                                    <a:latin typeface="Cambria Math" charset="0"/>
                                    <a:ea typeface="Cambria Math" charset="0"/>
                                    <a:cs typeface="Cambria Math" charset="0"/>
                                  </a:rPr>
                                  <m:t>𝛽</m:t>
                                </m:r>
                              </m:e>
                            </m:acc>
                          </m:e>
                          <m:sub>
                            <m:r>
                              <a:rPr lang="en-US" sz="2600" i="1">
                                <a:latin typeface="Cambria Math" charset="0"/>
                                <a:ea typeface="Cambria Math" charset="0"/>
                                <a:cs typeface="Cambria Math" charset="0"/>
                              </a:rPr>
                              <m:t>1</m:t>
                            </m:r>
                          </m:sub>
                        </m:sSub>
                      </m:e>
                    </m:d>
                  </m:oMath>
                </a14:m>
                <a:r>
                  <a:rPr lang="en-US" sz="2600" dirty="0">
                    <a:latin typeface="Karla" charset="0"/>
                    <a:ea typeface="Karla" charset="0"/>
                    <a:cs typeface="Karla" charset="0"/>
                  </a:rPr>
                  <a:t> analytically using the formulae below (no need to bootstrap):</a:t>
                </a: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endParaRPr lang="en-US" sz="2600" dirty="0">
                  <a:latin typeface="Karla" charset="0"/>
                  <a:ea typeface="Karla" charset="0"/>
                  <a:cs typeface="Karla" charset="0"/>
                </a:endParaRPr>
              </a:p>
              <a:p>
                <a:pPr>
                  <a:spcAft>
                    <a:spcPts val="1200"/>
                  </a:spcAft>
                </a:pPr>
                <a:r>
                  <a:rPr lang="en-US" sz="2600" dirty="0">
                    <a:latin typeface="Karla" charset="0"/>
                    <a:ea typeface="Karla" charset="0"/>
                    <a:cs typeface="Karla" charset="0"/>
                  </a:rPr>
                  <a:t>*Note: these formulas do not rely on the normality assumption.  But they do rely on independence, constant variance, and linearity.</a:t>
                </a:r>
              </a:p>
              <a:p>
                <a:pPr>
                  <a:spcAft>
                    <a:spcPts val="12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1200"/>
                  </a:spcAft>
                </a:pPr>
                <a:endParaRPr lang="en-US" dirty="0">
                  <a:latin typeface="Karla" charset="0"/>
                  <a:ea typeface="Karla" charset="0"/>
                  <a:cs typeface="Karla" charset="0"/>
                </a:endParaRPr>
              </a:p>
              <a:p>
                <a:pPr>
                  <a:spcAft>
                    <a:spcPts val="1200"/>
                  </a:spcAft>
                </a:pPr>
                <a:r>
                  <a:rPr lang="en-US" dirty="0">
                    <a:latin typeface="Karla" charset="0"/>
                    <a:ea typeface="Karla" charset="0"/>
                    <a:cs typeface="Karla" charset="0"/>
                  </a:rPr>
                  <a:t> </a:t>
                </a:r>
              </a:p>
              <a:p>
                <a:pPr>
                  <a:spcAft>
                    <a:spcPts val="1200"/>
                  </a:spcAft>
                </a:pPr>
                <a:r>
                  <a:rPr lang="en-US" dirty="0">
                    <a:latin typeface="Karla" charset="0"/>
                    <a:ea typeface="Karla" charset="0"/>
                    <a:cs typeface="Karla"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3999" y="983807"/>
                <a:ext cx="11588001" cy="2111143"/>
              </a:xfrm>
              <a:blipFill>
                <a:blip r:embed="rId3"/>
                <a:stretch>
                  <a:fillRect l="-1096" t="-2381" r="-219" b="-147619"/>
                </a:stretch>
              </a:blipFill>
            </p:spPr>
            <p:txBody>
              <a:bodyPr/>
              <a:lstStyle/>
              <a:p>
                <a:r>
                  <a:rPr lang="en-US">
                    <a:noFill/>
                  </a:rPr>
                  <a:t> </a:t>
                </a:r>
              </a:p>
            </p:txBody>
          </p:sp>
        </mc:Fallback>
      </mc:AlternateContent>
      <p:pic>
        <p:nvPicPr>
          <p:cNvPr id="4" name="Picture 3"/>
          <p:cNvPicPr>
            <a:picLocks noChangeAspect="1"/>
          </p:cNvPicPr>
          <p:nvPr/>
        </p:nvPicPr>
        <p:blipFill>
          <a:blip r:embed="rId4">
            <a:alphaModFix amt="83000"/>
          </a:blip>
          <a:stretch>
            <a:fillRect/>
          </a:stretch>
        </p:blipFill>
        <p:spPr>
          <a:xfrm>
            <a:off x="3471772" y="2751598"/>
            <a:ext cx="5248455" cy="2221256"/>
          </a:xfrm>
          <a:prstGeom prst="rect">
            <a:avLst/>
          </a:prstGeom>
          <a:solidFill>
            <a:schemeClr val="bg2"/>
          </a:solidFill>
          <a:ln>
            <a:solidFill>
              <a:srgbClr val="C00000"/>
            </a:solidFill>
          </a:ln>
        </p:spPr>
      </p:pic>
    </p:spTree>
    <p:extLst>
      <p:ext uri="{BB962C8B-B14F-4D97-AF65-F5344CB8AC3E}">
        <p14:creationId xmlns:p14="http://schemas.microsoft.com/office/powerpoint/2010/main" val="2743714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882763" y="5187403"/>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882763" y="5187403"/>
                <a:ext cx="11106037" cy="2111143"/>
              </a:xfrm>
              <a:blipFill>
                <a:blip r:embed="rId3"/>
                <a:stretch>
                  <a:fillRect l="-914" t="-1796"/>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116</a:t>
            </a:fld>
            <a:endParaRPr lang="en-US"/>
          </a:p>
        </p:txBody>
      </p:sp>
      <p:pic>
        <p:nvPicPr>
          <p:cNvPr id="5" name="Picture 4"/>
          <p:cNvPicPr>
            <a:picLocks noChangeAspect="1"/>
          </p:cNvPicPr>
          <p:nvPr/>
        </p:nvPicPr>
        <p:blipFill>
          <a:blip r:embed="rId4"/>
          <a:stretch>
            <a:fillRect/>
          </a:stretch>
        </p:blipFill>
        <p:spPr>
          <a:xfrm>
            <a:off x="3513752" y="1010428"/>
            <a:ext cx="4626631" cy="2006946"/>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1129790" y="3212689"/>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129790" y="3212689"/>
                <a:ext cx="8948382" cy="1616981"/>
              </a:xfrm>
              <a:prstGeom prst="rect">
                <a:avLst/>
              </a:prstGeom>
              <a:blipFill>
                <a:blip r:embed="rId5"/>
                <a:stretch>
                  <a:fillRect l="-1133" t="-39063" b="-26563"/>
                </a:stretch>
              </a:blipFill>
            </p:spPr>
            <p:txBody>
              <a:bodyPr/>
              <a:lstStyle/>
              <a:p>
                <a:r>
                  <a:rPr lang="en-US">
                    <a:noFill/>
                  </a:rPr>
                  <a:t> </a:t>
                </a:r>
              </a:p>
            </p:txBody>
          </p:sp>
        </mc:Fallback>
      </mc:AlternateContent>
      <p:cxnSp>
        <p:nvCxnSpPr>
          <p:cNvPr id="7" name="Straight Connector 6"/>
          <p:cNvCxnSpPr/>
          <p:nvPr/>
        </p:nvCxnSpPr>
        <p:spPr>
          <a:xfrm>
            <a:off x="0" y="5023339"/>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94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39" y="251037"/>
            <a:ext cx="11493416" cy="767276"/>
          </a:xfrm>
        </p:spPr>
        <p:txBody>
          <a:bodyPr/>
          <a:lstStyle/>
          <a:p>
            <a:r>
              <a:rPr lang="en-US"/>
              <a:t>Standard Errors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5728" y="1199202"/>
                <a:ext cx="11106037" cy="2111143"/>
              </a:xfrm>
            </p:spPr>
            <p:txBody>
              <a:bodyPr/>
              <a:lstStyle/>
              <a:p>
                <a:pPr>
                  <a:spcAft>
                    <a:spcPts val="1200"/>
                  </a:spcAft>
                </a:pPr>
                <a:r>
                  <a:rPr lang="en-US" sz="2400" dirty="0">
                    <a:latin typeface="Karla" charset="0"/>
                    <a:ea typeface="Karla" charset="0"/>
                    <a:cs typeface="Karla" charset="0"/>
                  </a:rPr>
                  <a:t>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has a mean 0 and variance </a:t>
                </a:r>
                <a14:m>
                  <m:oMath xmlns:m="http://schemas.openxmlformats.org/officeDocument/2006/math">
                    <m:sSubSup>
                      <m:sSubSupPr>
                        <m:ctrlPr>
                          <a:rPr lang="en-US" sz="2400" b="0" i="1" smtClean="0">
                            <a:latin typeface="Cambria Math" panose="02040503050406030204" pitchFamily="18" charset="0"/>
                            <a:ea typeface="Karla" charset="0"/>
                            <a:cs typeface="Karla" charset="0"/>
                          </a:rPr>
                        </m:ctrlPr>
                      </m:sSubSupPr>
                      <m:e>
                        <m:r>
                          <a:rPr lang="en-US" sz="2400" i="1" smtClean="0">
                            <a:latin typeface="Cambria Math" charset="0"/>
                            <a:ea typeface="Karla" charset="0"/>
                            <a:cs typeface="Karla" charset="0"/>
                          </a:rPr>
                          <m:t>𝜎</m:t>
                        </m:r>
                      </m:e>
                      <m:sub>
                        <m:r>
                          <a:rPr lang="en-US" sz="2400" b="0" i="1" smtClean="0">
                            <a:latin typeface="Cambria Math" charset="0"/>
                            <a:ea typeface="Karla" charset="0"/>
                            <a:cs typeface="Karla" charset="0"/>
                          </a:rPr>
                          <m:t>𝜖</m:t>
                        </m:r>
                      </m:sub>
                      <m:sup>
                        <m:r>
                          <a:rPr lang="en-US" sz="2400" b="0" i="1" smtClean="0">
                            <a:latin typeface="Cambria Math" charset="0"/>
                            <a:ea typeface="Karla" charset="0"/>
                            <a:cs typeface="Karla" charset="0"/>
                          </a:rPr>
                          <m:t>2</m:t>
                        </m:r>
                      </m:sup>
                    </m:sSub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5728" y="1199202"/>
                <a:ext cx="11106037" cy="2111143"/>
              </a:xfrm>
              <a:blipFill rotWithShape="0">
                <a:blip r:embed="rId2"/>
                <a:stretch>
                  <a:fillRect l="-823" t="-2312" b="-14162"/>
                </a:stretch>
              </a:blipFill>
            </p:spPr>
            <p:txBody>
              <a:bodyPr/>
              <a:lstStyle/>
              <a:p>
                <a:r>
                  <a:rPr lang="en-US">
                    <a:noFill/>
                  </a:rPr>
                  <a:t> </a:t>
                </a:r>
              </a:p>
            </p:txBody>
          </p:sp>
        </mc:Fallback>
      </mc:AlternateContent>
      <p:pic>
        <p:nvPicPr>
          <p:cNvPr id="4" name="Picture 3"/>
          <p:cNvPicPr>
            <a:picLocks noChangeAspect="1"/>
          </p:cNvPicPr>
          <p:nvPr/>
        </p:nvPicPr>
        <p:blipFill>
          <a:blip r:embed="rId3">
            <a:alphaModFix amt="81000"/>
          </a:blip>
          <a:stretch>
            <a:fillRect/>
          </a:stretch>
        </p:blipFill>
        <p:spPr>
          <a:xfrm>
            <a:off x="3654043" y="3778369"/>
            <a:ext cx="5189745" cy="1026543"/>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5" name="Rectangle 4"/>
              <p:cNvSpPr/>
              <p:nvPr/>
            </p:nvSpPr>
            <p:spPr>
              <a:xfrm>
                <a:off x="1194486" y="5272936"/>
                <a:ext cx="9815384" cy="1138773"/>
              </a:xfrm>
              <a:prstGeom prst="rect">
                <a:avLst/>
              </a:prstGeom>
            </p:spPr>
            <p:txBody>
              <a:bodyPr wrap="square">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𝑖</m:t>
                              </m:r>
                            </m:sub>
                          </m:sSub>
                        </m:e>
                      </m:d>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𝜖</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𝜖</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𝑦</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𝑓</m:t>
                      </m:r>
                      <m:r>
                        <a:rPr lang="en-US" sz="2400" i="1">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r>
                        <a:rPr lang="en-US" sz="2400" i="1">
                          <a:solidFill>
                            <a:schemeClr val="tx1">
                              <a:lumMod val="75000"/>
                              <a:lumOff val="25000"/>
                            </a:schemeClr>
                          </a:solidFill>
                          <a:latin typeface="Cambria Math" charset="0"/>
                          <a:ea typeface="Cambria Math" charset="0"/>
                          <a:cs typeface="Cambria Math" charset="0"/>
                        </a:rPr>
                        <m:t>)</m:t>
                      </m:r>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94486" y="5272936"/>
                <a:ext cx="9815384" cy="1138773"/>
              </a:xfrm>
              <a:prstGeom prst="rect">
                <a:avLst/>
              </a:prstGeom>
              <a:blipFill rotWithShape="0">
                <a:blip r:embed="rId4"/>
                <a:stretch>
                  <a:fillRect l="-994" t="-4278"/>
                </a:stretch>
              </a:blipFill>
            </p:spPr>
            <p:txBody>
              <a:bodyPr/>
              <a:lstStyle/>
              <a:p>
                <a:r>
                  <a:rPr lang="en-US">
                    <a:noFill/>
                  </a:rPr>
                  <a:t> </a:t>
                </a:r>
              </a:p>
            </p:txBody>
          </p:sp>
        </mc:Fallback>
      </mc:AlternateContent>
    </p:spTree>
    <p:extLst>
      <p:ext uri="{BB962C8B-B14F-4D97-AF65-F5344CB8AC3E}">
        <p14:creationId xmlns:p14="http://schemas.microsoft.com/office/powerpoint/2010/main" val="3377908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12" name="Slide Number Placeholder 11"/>
          <p:cNvSpPr>
            <a:spLocks noGrp="1"/>
          </p:cNvSpPr>
          <p:nvPr>
            <p:ph type="sldNum" sz="quarter" idx="12"/>
          </p:nvPr>
        </p:nvSpPr>
        <p:spPr/>
        <p:txBody>
          <a:bodyPr/>
          <a:lstStyle/>
          <a:p>
            <a:fld id="{81B7CCDB-6D39-0547-B7B3-C80E39D6513A}" type="slidenum">
              <a:rPr lang="en-US" smtClean="0"/>
              <a:t>118</a:t>
            </a:fld>
            <a:endParaRPr lang="en-US"/>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𝑛</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Karla" charset="0"/>
                        <a:cs typeface="Karla" charset="0"/>
                      </a:rPr>
                      <m:t>𝑆𝐸</m:t>
                    </m:r>
                    <m:r>
                      <a:rPr lang="en-US" sz="2600" b="0" i="1" smtClean="0">
                        <a:solidFill>
                          <a:schemeClr val="tx1">
                            <a:lumMod val="75000"/>
                            <a:lumOff val="25000"/>
                          </a:schemeClr>
                        </a:solidFill>
                        <a:latin typeface="Cambria Math"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Larger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a:solidFill>
            <a:schemeClr val="bg2">
              <a:lumMod val="90000"/>
            </a:schemeClr>
          </a:solidFill>
          <a:ln>
            <a:solidFill>
              <a:srgbClr val="C00000"/>
            </a:solidFill>
          </a:ln>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Tree>
    <p:extLst>
      <p:ext uri="{BB962C8B-B14F-4D97-AF65-F5344CB8AC3E}">
        <p14:creationId xmlns:p14="http://schemas.microsoft.com/office/powerpoint/2010/main" val="23713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p:sp>
        <p:nvSpPr>
          <p:cNvPr id="12" name="Slide Number Placeholder 11"/>
          <p:cNvSpPr>
            <a:spLocks noGrp="1"/>
          </p:cNvSpPr>
          <p:nvPr>
            <p:ph type="sldNum" sz="quarter" idx="12"/>
          </p:nvPr>
        </p:nvSpPr>
        <p:spPr/>
        <p:txBody>
          <a:bodyPr/>
          <a:lstStyle/>
          <a:p>
            <a:fld id="{81B7CCDB-6D39-0547-B7B3-C80E39D6513A}" type="slidenum">
              <a:rPr lang="en-US" smtClean="0"/>
              <a:t>119</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355515" cy="369332"/>
          </a:xfrm>
          <a:prstGeom prst="rect">
            <a:avLst/>
          </a:prstGeom>
          <a:noFill/>
        </p:spPr>
        <p:txBody>
          <a:bodyPr wrap="square" rtlCol="0">
            <a:spAutoFit/>
          </a:bodyPr>
          <a:lstStyle/>
          <a:p>
            <a:r>
              <a:rPr lang="en-US" dirty="0">
                <a:solidFill>
                  <a:schemeClr val="tx1">
                    <a:lumMod val="75000"/>
                    <a:lumOff val="25000"/>
                  </a:schemeClr>
                </a:solidFill>
              </a:rPr>
              <a:t>Does this make sense?</a:t>
            </a:r>
          </a:p>
        </p:txBody>
      </p:sp>
    </p:spTree>
    <p:extLst>
      <p:ext uri="{BB962C8B-B14F-4D97-AF65-F5344CB8AC3E}">
        <p14:creationId xmlns:p14="http://schemas.microsoft.com/office/powerpoint/2010/main" val="24180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038566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46898" y="5485252"/>
                <a:ext cx="2908413" cy="13727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𝑡</m:t>
                      </m:r>
                      <m:r>
                        <a:rPr lang="en-US" sz="2800" b="0" i="1" smtClean="0">
                          <a:solidFill>
                            <a:schemeClr val="tx1">
                              <a:lumMod val="75000"/>
                              <a:lumOff val="25000"/>
                            </a:schemeClr>
                          </a:solidFill>
                          <a:latin typeface="Cambria Math" charset="0"/>
                        </a:rPr>
                        <m:t>=</m:t>
                      </m:r>
                      <m:f>
                        <m:fPr>
                          <m:ctrlPr>
                            <a:rPr lang="en-US" sz="2800" b="0" i="1" smtClean="0">
                              <a:solidFill>
                                <a:schemeClr val="tx1">
                                  <a:lumMod val="75000"/>
                                  <a:lumOff val="25000"/>
                                </a:schemeClr>
                              </a:solidFill>
                              <a:latin typeface="Cambria Math" panose="02040503050406030204" pitchFamily="18" charset="0"/>
                            </a:rPr>
                          </m:ctrlPr>
                        </m:fPr>
                        <m:num>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𝜇</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num>
                        <m:den>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i="1">
                                  <a:solidFill>
                                    <a:schemeClr val="tx1">
                                      <a:lumMod val="75000"/>
                                      <a:lumOff val="25000"/>
                                    </a:schemeClr>
                                  </a:solidFill>
                                  <a:latin typeface="Cambria Math" charset="0"/>
                                  <a:ea typeface="Cambria Math" charset="0"/>
                                  <a:cs typeface="Cambria Math" charset="0"/>
                                </a:rPr>
                                <m:t>𝜎</m:t>
                              </m:r>
                            </m:e>
                            <m:sub>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800" i="1">
                                          <a:solidFill>
                                            <a:schemeClr val="tx1">
                                              <a:lumMod val="75000"/>
                                              <a:lumOff val="25000"/>
                                            </a:schemeClr>
                                          </a:solidFill>
                                          <a:latin typeface="Cambria Math" panose="02040503050406030204" pitchFamily="18" charset="0"/>
                                          <a:ea typeface="Karla" charset="0"/>
                                          <a:cs typeface="Karla" charset="0"/>
                                        </a:rPr>
                                      </m:ctrlPr>
                                    </m:accPr>
                                    <m:e>
                                      <m:r>
                                        <a:rPr lang="en-US" sz="2800" i="1">
                                          <a:solidFill>
                                            <a:schemeClr val="tx1">
                                              <a:lumMod val="75000"/>
                                              <a:lumOff val="25000"/>
                                            </a:schemeClr>
                                          </a:solidFill>
                                          <a:latin typeface="Cambria Math" charset="0"/>
                                          <a:ea typeface="Cambria Math" charset="0"/>
                                          <a:cs typeface="Cambria Math" charset="0"/>
                                        </a:rPr>
                                        <m:t>𝛽</m:t>
                                      </m:r>
                                    </m:e>
                                  </m:acc>
                                </m:e>
                                <m:sub>
                                  <m:r>
                                    <a:rPr lang="en-US" sz="28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046898" y="5485252"/>
                <a:ext cx="2908413" cy="137274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91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86165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Sample</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quasi-bootstrap we can estimate </a:t>
                </a:r>
                <a14:m>
                  <m:oMath xmlns:m="http://schemas.openxmlformats.org/officeDocument/2006/math">
                    <m:sSubSup>
                      <m:sSub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Sup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up>
                        <m:r>
                          <a:rPr lang="en-US" sz="2400" b="0" i="0" smtClean="0">
                            <a:solidFill>
                              <a:schemeClr val="tx1">
                                <a:lumMod val="75000"/>
                                <a:lumOff val="25000"/>
                              </a:schemeClr>
                            </a:solidFill>
                            <a:latin typeface="Cambria Math" charset="0"/>
                            <a:ea typeface="Karla" charset="0"/>
                            <a:cs typeface="Karla" charset="0"/>
                          </a:rPr>
                          <m:t>′</m:t>
                        </m:r>
                      </m:sup>
                    </m:sSubSup>
                    <m:r>
                      <m:rPr>
                        <m:sty m:val="p"/>
                      </m:rPr>
                      <a:rPr lang="en-US" sz="2400" b="0" i="0" smtClean="0">
                        <a:solidFill>
                          <a:schemeClr val="tx1">
                            <a:lumMod val="75000"/>
                            <a:lumOff val="25000"/>
                          </a:schemeClr>
                        </a:solidFill>
                        <a:latin typeface="Cambria Math" charset="0"/>
                        <a:ea typeface="Karla" charset="0"/>
                        <a:cs typeface="Karla" charset="0"/>
                      </a:rPr>
                      <m:t>s</m:t>
                    </m:r>
                  </m:oMath>
                </a14:m>
                <a:r>
                  <a:rPr lang="en-US" sz="2400" dirty="0">
                    <a:solidFill>
                      <a:schemeClr val="tx1">
                        <a:lumMod val="75000"/>
                        <a:lumOff val="25000"/>
                      </a:schemeClr>
                    </a:solidFill>
                    <a:latin typeface="Karla" charset="0"/>
                    <a:ea typeface="Karla" charset="0"/>
                    <a:cs typeface="Karla" charset="0"/>
                  </a:rPr>
                  <a:t>, and therefore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𝜇</m:t>
                        </m:r>
                      </m:e>
                      <m:sub>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1</m:t>
                            </m:r>
                          </m:sub>
                        </m:sSub>
                      </m:sub>
                    </m:sSub>
                  </m:oMath>
                </a14:m>
                <a:r>
                  <a:rPr lang="en-US" sz="2400" dirty="0">
                    <a:solidFill>
                      <a:schemeClr val="tx1">
                        <a:lumMod val="75000"/>
                        <a:lumOff val="25000"/>
                      </a:schemeClr>
                    </a:solidFill>
                    <a:latin typeface="Karla" charset="0"/>
                    <a:ea typeface="Karla" charset="0"/>
                    <a:cs typeface="Karla" charset="0"/>
                  </a:rPr>
                  <a:t>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𝜎</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r>
                      <a:rPr lang="en-US" sz="2400" b="0" i="1" smtClean="0">
                        <a:solidFill>
                          <a:schemeClr val="tx1">
                            <a:lumMod val="75000"/>
                            <a:lumOff val="25000"/>
                          </a:schemeClr>
                        </a:solidFill>
                        <a:latin typeface="Cambria Math"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marL="457200">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marL="457200">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861652"/>
              </a:xfrm>
              <a:prstGeom prst="rect">
                <a:avLst/>
              </a:prstGeom>
              <a:blipFill>
                <a:blip r:embed="rId3"/>
                <a:stretch>
                  <a:fillRect l="-840" t="-1042" r="-480" b="-260"/>
                </a:stretch>
              </a:blipFill>
            </p:spPr>
            <p:txBody>
              <a:bodyPr/>
              <a:lstStyle/>
              <a:p>
                <a:r>
                  <a:rPr lang="en-US">
                    <a:noFill/>
                  </a:rPr>
                  <a:t> </a:t>
                </a:r>
              </a:p>
            </p:txBody>
          </p:sp>
        </mc:Fallback>
      </mc:AlternateContent>
    </p:spTree>
    <p:extLst>
      <p:ext uri="{BB962C8B-B14F-4D97-AF65-F5344CB8AC3E}">
        <p14:creationId xmlns:p14="http://schemas.microsoft.com/office/powerpoint/2010/main" val="86604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4" name="Slide Number Placeholder 3"/>
          <p:cNvSpPr>
            <a:spLocks noGrp="1"/>
          </p:cNvSpPr>
          <p:nvPr>
            <p:ph type="sldNum" sz="quarter" idx="12"/>
          </p:nvPr>
        </p:nvSpPr>
        <p:spPr/>
        <p:txBody>
          <a:bodyPr/>
          <a:lstStyle/>
          <a:p>
            <a:fld id="{81B7CCDB-6D39-0547-B7B3-C80E39D6513A}" type="slidenum">
              <a:rPr lang="en-US" smtClean="0"/>
              <a:t>122</a:t>
            </a:fld>
            <a:endParaRPr lang="en-US"/>
          </a:p>
        </p:txBody>
      </p:sp>
      <p:sp>
        <p:nvSpPr>
          <p:cNvPr id="6" name="Content Placeholder 2"/>
          <p:cNvSpPr txBox="1">
            <a:spLocks/>
          </p:cNvSpPr>
          <p:nvPr/>
        </p:nvSpPr>
        <p:spPr>
          <a:xfrm>
            <a:off x="932496" y="1129437"/>
            <a:ext cx="10327008" cy="38997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tx1">
                    <a:lumMod val="75000"/>
                    <a:lumOff val="25000"/>
                  </a:schemeClr>
                </a:solidFill>
              </a:rPr>
              <a:t>	</a:t>
            </a:r>
            <a:r>
              <a:rPr lang="en-US" b="1" dirty="0">
                <a:solidFill>
                  <a:schemeClr val="tx1">
                    <a:lumMod val="75000"/>
                    <a:lumOff val="25000"/>
                  </a:schemeClr>
                </a:solidFill>
              </a:rPr>
              <a:t>Multiple Regression (aka, multiple predictors) </a:t>
            </a:r>
          </a:p>
          <a:p>
            <a:r>
              <a:rPr lang="en-US" dirty="0">
                <a:solidFill>
                  <a:schemeClr val="tx1">
                    <a:lumMod val="75000"/>
                    <a:lumOff val="25000"/>
                  </a:schemeClr>
                </a:solidFill>
              </a:rPr>
              <a:t>		Collinearity </a:t>
            </a:r>
          </a:p>
          <a:p>
            <a:r>
              <a:rPr lang="en-US" dirty="0">
                <a:solidFill>
                  <a:schemeClr val="tx1">
                    <a:lumMod val="75000"/>
                    <a:lumOff val="25000"/>
                  </a:schemeClr>
                </a:solidFill>
              </a:rPr>
              <a:t>		Categorical predictors</a:t>
            </a:r>
          </a:p>
          <a:p>
            <a:r>
              <a:rPr lang="en-US" dirty="0">
                <a:solidFill>
                  <a:schemeClr val="tx1">
                    <a:lumMod val="75000"/>
                    <a:lumOff val="25000"/>
                  </a:schemeClr>
                </a:solidFill>
              </a:rPr>
              <a:t>		Polynomial regression</a:t>
            </a:r>
          </a:p>
          <a:p>
            <a:r>
              <a:rPr lang="en-US" dirty="0">
                <a:solidFill>
                  <a:schemeClr val="tx1">
                    <a:lumMod val="75000"/>
                    <a:lumOff val="25000"/>
                  </a:schemeClr>
                </a:solidFill>
              </a:rPr>
              <a:t>		Piecewise Linear Regression</a:t>
            </a:r>
          </a:p>
          <a:p>
            <a:r>
              <a:rPr lang="en-US" dirty="0">
                <a:solidFill>
                  <a:schemeClr val="tx1">
                    <a:lumMod val="75000"/>
                    <a:lumOff val="25000"/>
                  </a:schemeClr>
                </a:solidFill>
              </a:rPr>
              <a:t>		Interaction terms</a:t>
            </a:r>
          </a:p>
          <a:p>
            <a:r>
              <a:rPr lang="en-US" dirty="0">
                <a:solidFill>
                  <a:schemeClr val="tx1">
                    <a:lumMod val="75000"/>
                    <a:lumOff val="25000"/>
                  </a:schemeClr>
                </a:solidFill>
              </a:rPr>
              <a:t>		Variable (predictor) selection</a:t>
            </a:r>
          </a:p>
        </p:txBody>
      </p:sp>
    </p:spTree>
    <p:extLst>
      <p:ext uri="{BB962C8B-B14F-4D97-AF65-F5344CB8AC3E}">
        <p14:creationId xmlns:p14="http://schemas.microsoft.com/office/powerpoint/2010/main" val="331593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charset="0"/>
                        </a:rPr>
                        <m:t>𝑿</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822258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variables (</a:t>
                </a:r>
                <a14:m>
                  <m:oMath xmlns:m="http://schemas.openxmlformats.org/officeDocument/2006/math">
                    <m:r>
                      <a:rPr lang="en-US" sz="2400" i="1">
                        <a:latin typeface="Cambria Math" charset="0"/>
                      </a:rPr>
                      <m:t>𝑝</m:t>
                    </m:r>
                  </m:oMath>
                </a14:m>
                <a:r>
                  <a:rPr lang="en-US" sz="2400" dirty="0"/>
                  <a:t> predictors + 1 response variable)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a:t>
                </a:r>
                <a:r>
                  <a:rPr lang="en-US" sz="2400" b="1" dirty="0"/>
                  <a:t> </a:t>
                </a:r>
                <a14:m>
                  <m:oMath xmlns:m="http://schemas.openxmlformats.org/officeDocument/2006/math">
                    <m:r>
                      <a:rPr lang="en-US" sz="2400" b="1" i="1" smtClean="0">
                        <a:latin typeface="Cambria Math" charset="0"/>
                      </a:rPr>
                      <m:t>𝑿</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a:blip r:embed="rId3"/>
                <a:stretch>
                  <a:fillRect l="-826" t="-6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observations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baseline="30000" dirty="0">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a:rPr lang="en-US" sz="2400" b="0" i="1" smtClean="0">
                        <a:solidFill>
                          <a:srgbClr val="464646"/>
                        </a:solidFill>
                        <a:latin typeface="Cambria Math" panose="02040503050406030204" pitchFamily="18" charset="0"/>
                        <a:ea typeface="Karla" charset="0"/>
                        <a:cs typeface="Karla" charset="0"/>
                      </a:rPr>
                      <m:t>𝑗</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a:blip r:embed="rId4"/>
                <a:stretch>
                  <a:fillRect l="-839" t="-4545" b="-13636"/>
                </a:stretch>
              </a:blipFill>
            </p:spPr>
            <p:txBody>
              <a:bodyPr/>
              <a:lstStyle/>
              <a:p>
                <a:r>
                  <a:rPr lang="en-US">
                    <a:noFill/>
                  </a:rPr>
                  <a:t> </a:t>
                </a:r>
              </a:p>
            </p:txBody>
          </p:sp>
        </mc:Fallback>
      </mc:AlternateContent>
    </p:spTree>
    <p:extLst>
      <p:ext uri="{BB962C8B-B14F-4D97-AF65-F5344CB8AC3E}">
        <p14:creationId xmlns:p14="http://schemas.microsoft.com/office/powerpoint/2010/main" val="3685112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Modeling</a:t>
            </a:r>
          </a:p>
        </p:txBody>
      </p:sp>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264226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1" i="1" smtClean="0">
                        <a:latin typeface="Cambria Math" panose="02040503050406030204" pitchFamily="18" charset="0"/>
                      </a:rPr>
                      <m:t>𝑿</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(true/theoretical)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1" i="1" smtClean="0">
                        <a:latin typeface="Cambria Math" panose="02040503050406030204" pitchFamily="18" charset="0"/>
                      </a:rPr>
                      <m:t>𝑿</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1" i="1" smtClean="0">
                        <a:latin typeface="Cambria Math" panose="02040503050406030204" pitchFamily="18" charset="0"/>
                      </a:rPr>
                      <m:t>𝑿</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𝑿</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5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27515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71419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3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42506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ACADEMIC HONESTY</a:t>
            </a: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chemeClr val="tx1">
                    <a:lumMod val="75000"/>
                    <a:lumOff val="25000"/>
                  </a:schemeClr>
                </a:solidFill>
                <a:latin typeface="Karla" charset="0"/>
                <a:ea typeface="Karla" charset="0"/>
                <a:cs typeface="Karla" charset="0"/>
              </a:rPr>
              <a:t>Ethical behavior is an important trait of a Data Scientist, from ethically handling data to attribution of code and work of others. Thus, in CS109 we give a strong emphasis to </a:t>
            </a:r>
            <a:r>
              <a:rPr lang="en-US" sz="2700" b="1" dirty="0">
                <a:solidFill>
                  <a:schemeClr val="tx1">
                    <a:lumMod val="75000"/>
                    <a:lumOff val="25000"/>
                  </a:schemeClr>
                </a:solidFill>
                <a:latin typeface="Karla" charset="0"/>
                <a:ea typeface="Karla" charset="0"/>
                <a:cs typeface="Karla" charset="0"/>
              </a:rPr>
              <a:t>Academic Honesty </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As a student your best guidelines are to be reasonable and fair. We encourage teamwork problem sets, but </a:t>
            </a:r>
            <a:r>
              <a:rPr lang="en-US" sz="2700" b="1" dirty="0">
                <a:solidFill>
                  <a:schemeClr val="tx1">
                    <a:lumMod val="75000"/>
                    <a:lumOff val="25000"/>
                  </a:schemeClr>
                </a:solidFill>
                <a:latin typeface="Karla" charset="0"/>
                <a:ea typeface="Karla" charset="0"/>
                <a:cs typeface="Karla" charset="0"/>
              </a:rPr>
              <a:t>you should not split </a:t>
            </a:r>
            <a:r>
              <a:rPr lang="en-US" sz="2700" dirty="0">
                <a:solidFill>
                  <a:schemeClr val="tx1">
                    <a:lumMod val="75000"/>
                    <a:lumOff val="25000"/>
                  </a:schemeClr>
                </a:solidFill>
                <a:latin typeface="Karla" charset="0"/>
                <a:ea typeface="Karla" charset="0"/>
                <a:cs typeface="Karla" charset="0"/>
              </a:rPr>
              <a:t>the homework and you </a:t>
            </a:r>
            <a:r>
              <a:rPr lang="en-US" sz="2700" b="1" dirty="0">
                <a:solidFill>
                  <a:schemeClr val="tx1">
                    <a:lumMod val="75000"/>
                    <a:lumOff val="25000"/>
                  </a:schemeClr>
                </a:solidFill>
                <a:latin typeface="Karla" charset="0"/>
                <a:ea typeface="Karla" charset="0"/>
                <a:cs typeface="Karla" charset="0"/>
              </a:rPr>
              <a:t>should work on all the problems together</a:t>
            </a:r>
            <a:r>
              <a:rPr lang="en-US" sz="2700" dirty="0">
                <a:solidFill>
                  <a:schemeClr val="tx1">
                    <a:lumMod val="75000"/>
                    <a:lumOff val="25000"/>
                  </a:schemeClr>
                </a:solidFill>
                <a:latin typeface="Karla" charset="0"/>
                <a:ea typeface="Karla" charset="0"/>
                <a:cs typeface="Karla" charset="0"/>
              </a:rPr>
              <a:t>.</a:t>
            </a:r>
          </a:p>
          <a:p>
            <a:endParaRPr lang="en-US" sz="2700" dirty="0">
              <a:solidFill>
                <a:schemeClr val="tx1">
                  <a:lumMod val="75000"/>
                  <a:lumOff val="25000"/>
                </a:schemeClr>
              </a:solidFill>
              <a:latin typeface="Karla" charset="0"/>
              <a:ea typeface="Karla" charset="0"/>
              <a:cs typeface="Karla" charset="0"/>
            </a:endParaRPr>
          </a:p>
          <a:p>
            <a:r>
              <a:rPr lang="en-US" sz="2700" dirty="0">
                <a:solidFill>
                  <a:schemeClr val="tx1">
                    <a:lumMod val="75000"/>
                    <a:lumOff val="25000"/>
                  </a:schemeClr>
                </a:solidFill>
                <a:latin typeface="Karla" charset="0"/>
                <a:ea typeface="Karla" charset="0"/>
                <a:cs typeface="Karla" charset="0"/>
              </a:rPr>
              <a:t>Engaging in not acceptable behavior regarding academic honesty will be handled appropriately.</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363534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20</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262053" cy="615874"/>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err="1">
                    <a:solidFill>
                      <a:schemeClr val="tx1">
                        <a:lumMod val="75000"/>
                        <a:lumOff val="25000"/>
                      </a:schemeClr>
                    </a:solidFill>
                    <a:latin typeface="Karla" charset="0"/>
                    <a:ea typeface="Karla" charset="0"/>
                    <a:cs typeface="Karla" charset="0"/>
                  </a:rPr>
                  <a:t>y</a:t>
                </a:r>
                <a:r>
                  <a:rPr lang="en-US" sz="2400" i="1" baseline="-25000" dirty="0" err="1">
                    <a:solidFill>
                      <a:schemeClr val="tx1">
                        <a:lumMod val="75000"/>
                        <a:lumOff val="25000"/>
                      </a:schemeClr>
                    </a:solidFill>
                    <a:latin typeface="Karla" charset="0"/>
                    <a:ea typeface="Karla" charset="0"/>
                    <a:cs typeface="Karla" charset="0"/>
                  </a:rPr>
                  <a:t>i</a:t>
                </a:r>
                <a:r>
                  <a:rPr lang="en-US" sz="2400" i="1" dirty="0" err="1">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262053" cy="615874"/>
              </a:xfrm>
              <a:prstGeom prst="rect">
                <a:avLst/>
              </a:prstGeom>
              <a:blipFill>
                <a:blip r:embed="rId2"/>
                <a:stretch>
                  <a:fillRect l="-1224" t="-80000" b="-128000"/>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374977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[the mathematical form of]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a:blip r:embed="rId2"/>
                <a:stretch>
                  <a:fillRect l="-807" t="-1008" r="-1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57297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 use most similar observed observations</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22</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18628" cy="1995187"/>
            <a:chOff x="7219028" y="3413421"/>
            <a:chExt cx="3918628" cy="199518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82908" y="501786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482908" y="5017860"/>
                  <a:ext cx="1654748" cy="390748"/>
                </a:xfrm>
                <a:prstGeom prst="rect">
                  <a:avLst/>
                </a:prstGeom>
                <a:blipFill>
                  <a:blip r:embed="rId6"/>
                  <a:stretch>
                    <a:fillRect l="-3053" t="-6250"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68768" y="3185963"/>
            <a:ext cx="3903037" cy="2470603"/>
            <a:chOff x="7797079" y="3091762"/>
            <a:chExt cx="3903037" cy="2470603"/>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94418"/>
              <a:ext cx="3595776" cy="2067947"/>
              <a:chOff x="8104340" y="3494418"/>
              <a:chExt cx="3595776" cy="2067947"/>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7789" y="3509624"/>
                    <a:ext cx="2222327" cy="2052741"/>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single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477789" y="3509624"/>
                    <a:ext cx="2222327" cy="2052741"/>
                  </a:xfrm>
                  <a:prstGeom prst="rect">
                    <a:avLst/>
                  </a:prstGeom>
                  <a:blipFill>
                    <a:blip r:embed="rId9"/>
                    <a:stretch>
                      <a:fillRect l="-22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1745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98859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478879"/>
            <a:ext cx="4692056" cy="4029180"/>
            <a:chOff x="7428078" y="1478879"/>
            <a:chExt cx="4692056" cy="4029180"/>
          </a:xfrm>
        </p:grpSpPr>
        <mc:AlternateContent xmlns:mc="http://schemas.openxmlformats.org/markup-compatibility/2006">
          <mc:Choice xmlns:a14="http://schemas.microsoft.com/office/drawing/2010/main" Requires="a14">
            <p:sp>
              <p:nvSpPr>
                <p:cNvPr id="30" name="TextBox 29"/>
                <p:cNvSpPr txBox="1"/>
                <p:nvPr/>
              </p:nvSpPr>
              <p:spPr>
                <a:xfrm>
                  <a:off x="9159324" y="1478879"/>
                  <a:ext cx="2960810" cy="795539"/>
                </a:xfrm>
                <a:prstGeom prst="rect">
                  <a:avLst/>
                </a:prstGeom>
                <a:noFill/>
              </p:spPr>
              <p:txBody>
                <a:bodyPr wrap="square" rtlCol="0">
                  <a:spAutoFit/>
                </a:bodyPr>
                <a:lstStyle/>
                <a:p>
                  <a:r>
                    <a:rPr lang="en-US" sz="2200" dirty="0">
                      <a:latin typeface="Karla" charset="0"/>
                      <a:ea typeface="Karla" charset="0"/>
                      <a:cs typeface="Karla" charset="0"/>
                    </a:rPr>
                    <a:t>What is </a:t>
                  </a:r>
                  <a14:m>
                    <m:oMath xmlns:m="http://schemas.openxmlformats.org/officeDocument/2006/math">
                      <m:sSub>
                        <m:sSubPr>
                          <m:ctrlPr>
                            <a:rPr lang="en-US" sz="2200" i="1">
                              <a:latin typeface="Cambria Math" panose="02040503050406030204" pitchFamily="18" charset="0"/>
                              <a:ea typeface="Karla" charset="0"/>
                            </a:rPr>
                          </m:ctrlPr>
                        </m:sSubPr>
                        <m:e>
                          <m:acc>
                            <m:accPr>
                              <m:chr m:val="̂"/>
                              <m:ctrlPr>
                                <a:rPr lang="en-US" sz="2200" i="1">
                                  <a:latin typeface="Cambria Math" panose="02040503050406030204" pitchFamily="18" charset="0"/>
                                  <a:ea typeface="Karla" charset="0"/>
                                </a:rPr>
                              </m:ctrlPr>
                            </m:accPr>
                            <m:e>
                              <m:r>
                                <a:rPr lang="en-US" sz="2200" i="1">
                                  <a:latin typeface="Cambria Math" charset="0"/>
                                  <a:ea typeface="Karla" charset="0"/>
                                </a:rPr>
                                <m:t>𝑦</m:t>
                              </m:r>
                            </m:e>
                          </m:acc>
                        </m:e>
                        <m:sub>
                          <m:r>
                            <a:rPr lang="en-US" sz="2200" i="1">
                              <a:latin typeface="Cambria Math" charset="0"/>
                              <a:ea typeface="Karla" charset="0"/>
                            </a:rPr>
                            <m:t>𝑞</m:t>
                          </m:r>
                        </m:sub>
                      </m:sSub>
                    </m:oMath>
                  </a14:m>
                  <a:r>
                    <a:rPr lang="en-US" sz="2200" dirty="0">
                      <a:latin typeface="Karla" charset="0"/>
                      <a:ea typeface="Karla" charset="0"/>
                      <a:cs typeface="Karla" charset="0"/>
                    </a:rPr>
                    <a:t>at some </a:t>
                  </a:r>
                  <a14:m>
                    <m:oMath xmlns:m="http://schemas.openxmlformats.org/officeDocument/2006/math">
                      <m:sSub>
                        <m:sSubPr>
                          <m:ctrlPr>
                            <a:rPr lang="en-US" sz="2200" i="1">
                              <a:latin typeface="Cambria Math" panose="02040503050406030204" pitchFamily="18" charset="0"/>
                              <a:ea typeface="Karla" charset="0"/>
                            </a:rPr>
                          </m:ctrlPr>
                        </m:sSubPr>
                        <m:e>
                          <m:r>
                            <a:rPr lang="en-US" sz="2200" b="0" i="1" smtClean="0">
                              <a:latin typeface="Cambria Math" panose="02040503050406030204" pitchFamily="18" charset="0"/>
                              <a:ea typeface="Karla" charset="0"/>
                            </a:rPr>
                            <m:t>𝑥</m:t>
                          </m:r>
                        </m:e>
                        <m:sub>
                          <m:r>
                            <a:rPr lang="en-US" sz="2200" b="0" i="1" smtClean="0">
                              <a:latin typeface="Cambria Math" charset="0"/>
                              <a:ea typeface="Karla" charset="0"/>
                            </a:rPr>
                            <m:t>𝑞</m:t>
                          </m:r>
                          <m:r>
                            <a:rPr lang="en-US" sz="2200" i="1">
                              <a:latin typeface="Cambria Math" panose="02040503050406030204" pitchFamily="18" charset="0"/>
                              <a:ea typeface="Karla" charset="0"/>
                            </a:rPr>
                            <m:t> </m:t>
                          </m:r>
                        </m:sub>
                      </m:sSub>
                    </m:oMath>
                  </a14:m>
                  <a:r>
                    <a:rPr lang="en-US" sz="2200" dirty="0">
                      <a:latin typeface="Karla" charset="0"/>
                      <a:ea typeface="Karla" charset="0"/>
                      <a:cs typeface="Karla" charset="0"/>
                    </a:rPr>
                    <a:t>?</a:t>
                  </a:r>
                </a:p>
                <a:p>
                  <a:endParaRPr lang="en-US" sz="2200" dirty="0">
                    <a:latin typeface="Karla" charset="0"/>
                    <a:ea typeface="Karla" charset="0"/>
                    <a:cs typeface="Karla" charset="0"/>
                  </a:endParaRPr>
                </a:p>
              </p:txBody>
            </p:sp>
          </mc:Choice>
          <mc:Fallback>
            <p:sp>
              <p:nvSpPr>
                <p:cNvPr id="30" name="TextBox 29"/>
                <p:cNvSpPr txBox="1">
                  <a:spLocks noRot="1" noChangeAspect="1" noMove="1" noResize="1" noEditPoints="1" noAdjustHandles="1" noChangeArrowheads="1" noChangeShapeType="1" noTextEdit="1"/>
                </p:cNvSpPr>
                <p:nvPr/>
              </p:nvSpPr>
              <p:spPr>
                <a:xfrm>
                  <a:off x="9159324" y="1478879"/>
                  <a:ext cx="2960810" cy="795539"/>
                </a:xfrm>
                <a:prstGeom prst="rect">
                  <a:avLst/>
                </a:prstGeom>
                <a:blipFill>
                  <a:blip r:embed="rId4"/>
                  <a:stretch>
                    <a:fillRect l="-2137" t="-3125"/>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605818" cy="1887597"/>
            <a:chOff x="7210402" y="3192493"/>
            <a:chExt cx="4605818" cy="188759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57C4E67-F7BA-1B4F-9CA5-15165EE834F1}"/>
                    </a:ext>
                  </a:extLst>
                </p:cNvPr>
                <p:cNvSpPr txBox="1"/>
                <p:nvPr/>
              </p:nvSpPr>
              <p:spPr>
                <a:xfrm>
                  <a:off x="9168572" y="4507882"/>
                  <a:ext cx="2647648" cy="572208"/>
                </a:xfrm>
                <a:prstGeom prst="rect">
                  <a:avLst/>
                </a:prstGeom>
                <a:noFill/>
              </p:spPr>
              <p:txBody>
                <a:bodyPr wrap="none" rtlCol="0">
                  <a:spAutoFit/>
                </a:bodyPr>
                <a:lstStyle/>
                <a:p>
                  <a:r>
                    <a:rPr lang="en-US" sz="2200" dirty="0">
                      <a:ea typeface="Karla" charset="0"/>
                    </a:rPr>
                    <a:t>Predict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a:latin typeface="Cambria Math" panose="02040503050406030204" pitchFamily="18" charset="0"/>
                                  <a:ea typeface="Karla" charset="0"/>
                                </a:rPr>
                              </m:ctrlPr>
                            </m:accPr>
                            <m:e>
                              <m:sSub>
                                <m:sSubPr>
                                  <m:ctrlPr>
                                    <a:rPr lang="en-US" sz="2200" i="1">
                                      <a:latin typeface="Cambria Math" panose="02040503050406030204" pitchFamily="18" charset="0"/>
                                      <a:ea typeface="Karla" charset="0"/>
                                    </a:rPr>
                                  </m:ctrlPr>
                                </m:sSubPr>
                                <m:e>
                                  <m:r>
                                    <a:rPr lang="en-US" sz="2200" i="1">
                                      <a:latin typeface="Cambria Math" panose="02040503050406030204" pitchFamily="18" charset="0"/>
                                      <a:ea typeface="Karla" charset="0"/>
                                    </a:rPr>
                                    <m:t>𝑦</m:t>
                                  </m:r>
                                </m:e>
                                <m:sub>
                                  <m:r>
                                    <a:rPr lang="en-US" sz="2200" i="1">
                                      <a:latin typeface="Cambria Math" panose="02040503050406030204" pitchFamily="18" charset="0"/>
                                      <a:ea typeface="Karla" charset="0"/>
                                    </a:rPr>
                                    <m:t> </m:t>
                                  </m:r>
                                </m:sub>
                              </m:sSub>
                            </m:e>
                          </m:acc>
                        </m:e>
                        <m:sub>
                          <m:r>
                            <a:rPr lang="en-US" sz="2200" b="0" i="1" smtClean="0">
                              <a:latin typeface="Cambria Math" panose="02040503050406030204" pitchFamily="18" charset="0"/>
                            </a:rPr>
                            <m:t>𝑞</m:t>
                          </m:r>
                        </m:sub>
                      </m:sSub>
                      <m:r>
                        <a:rPr lang="en-US" sz="2200" b="0" i="1" smtClean="0">
                          <a:latin typeface="Cambria Math" panose="02040503050406030204" pitchFamily="18" charset="0"/>
                          <a:ea typeface="Karla" charset="0"/>
                        </a:rPr>
                        <m:t>=</m:t>
                      </m:r>
                      <m:f>
                        <m:fPr>
                          <m:ctrlPr>
                            <a:rPr lang="mr-IN" sz="2200" b="0" i="1" smtClean="0">
                              <a:latin typeface="Cambria Math" panose="02040503050406030204" pitchFamily="18" charset="0"/>
                              <a:ea typeface="Karla" charset="0"/>
                            </a:rPr>
                          </m:ctrlPr>
                        </m:fPr>
                        <m:num>
                          <m:r>
                            <a:rPr lang="en-US" sz="2200" b="0" i="1" smtClean="0">
                              <a:latin typeface="Cambria Math" charset="0"/>
                              <a:ea typeface="Karla" charset="0"/>
                            </a:rPr>
                            <m:t>1</m:t>
                          </m:r>
                        </m:num>
                        <m:den>
                          <m:r>
                            <a:rPr lang="en-US" sz="2200" b="0" i="1" smtClean="0">
                              <a:latin typeface="Cambria Math" charset="0"/>
                              <a:ea typeface="Karla" charset="0"/>
                            </a:rPr>
                            <m:t>𝑘</m:t>
                          </m:r>
                        </m:den>
                      </m:f>
                      <m:nary>
                        <m:naryPr>
                          <m:chr m:val="∑"/>
                          <m:ctrlPr>
                            <a:rPr lang="is-IS" sz="2200" b="0" i="1" smtClean="0">
                              <a:latin typeface="Cambria Math" panose="02040503050406030204" pitchFamily="18" charset="0"/>
                              <a:ea typeface="Karla" charset="0"/>
                            </a:rPr>
                          </m:ctrlPr>
                        </m:naryPr>
                        <m:sub>
                          <m:r>
                            <m:rPr>
                              <m:brk m:alnAt="23"/>
                            </m:rPr>
                            <a:rPr lang="en-US" sz="2200" b="0" i="1" smtClean="0">
                              <a:latin typeface="Cambria Math" charset="0"/>
                              <a:ea typeface="Karla" charset="0"/>
                            </a:rPr>
                            <m:t>𝑖</m:t>
                          </m:r>
                        </m:sub>
                        <m:sup>
                          <m:r>
                            <a:rPr lang="en-US" sz="2200" b="0" i="1" smtClean="0">
                              <a:latin typeface="Cambria Math" charset="0"/>
                              <a:ea typeface="Karla" charset="0"/>
                            </a:rPr>
                            <m:t>𝑘</m:t>
                          </m:r>
                        </m:sup>
                        <m:e>
                          <m:sSub>
                            <m:sSubPr>
                              <m:ctrlPr>
                                <a:rPr lang="en-US" sz="2200" b="0" i="1" smtClean="0">
                                  <a:latin typeface="Cambria Math" panose="02040503050406030204" pitchFamily="18" charset="0"/>
                                  <a:ea typeface="Karla" charset="0"/>
                                </a:rPr>
                              </m:ctrlPr>
                            </m:sSubPr>
                            <m:e>
                              <m:r>
                                <a:rPr lang="en-US" sz="2200" b="0" i="1" smtClean="0">
                                  <a:latin typeface="Cambria Math" charset="0"/>
                                  <a:ea typeface="Karla" charset="0"/>
                                </a:rPr>
                                <m:t>𝑦</m:t>
                              </m:r>
                            </m:e>
                            <m:sub>
                              <m:sSub>
                                <m:sSubPr>
                                  <m:ctrlPr>
                                    <a:rPr lang="en-US" sz="2200" b="0" i="1" smtClean="0">
                                      <a:latin typeface="Cambria Math" panose="02040503050406030204" pitchFamily="18" charset="0"/>
                                      <a:ea typeface="Karla" charset="0"/>
                                    </a:rPr>
                                  </m:ctrlPr>
                                </m:sSubPr>
                                <m:e>
                                  <m:r>
                                    <a:rPr lang="en-US" sz="2200" b="0" i="1" smtClean="0">
                                      <a:latin typeface="Cambria Math" charset="0"/>
                                      <a:ea typeface="Karla" charset="0"/>
                                    </a:rPr>
                                    <m:t>𝑞</m:t>
                                  </m:r>
                                </m:e>
                                <m:sub>
                                  <m:r>
                                    <a:rPr lang="en-US" sz="2200" b="0" i="1" smtClean="0">
                                      <a:latin typeface="Cambria Math" charset="0"/>
                                      <a:ea typeface="Karla" charset="0"/>
                                    </a:rPr>
                                    <m:t>𝑖</m:t>
                                  </m:r>
                                </m:sub>
                              </m:sSub>
                            </m:sub>
                          </m:sSub>
                        </m:e>
                      </m:nary>
                    </m:oMath>
                  </a14:m>
                  <a:endParaRPr lang="en-US" sz="2200" dirty="0"/>
                </a:p>
              </p:txBody>
            </p:sp>
          </mc:Choice>
          <mc:Fallback>
            <p:sp>
              <p:nvSpPr>
                <p:cNvPr id="18" name="TextBox 17">
                  <a:extLst>
                    <a:ext uri="{FF2B5EF4-FFF2-40B4-BE49-F238E27FC236}">
                      <a16:creationId xmlns:a16="http://schemas.microsoft.com/office/drawing/2014/main" id="{A57C4E67-F7BA-1B4F-9CA5-15165EE834F1}"/>
                    </a:ext>
                  </a:extLst>
                </p:cNvPr>
                <p:cNvSpPr txBox="1">
                  <a:spLocks noRot="1" noChangeAspect="1" noMove="1" noResize="1" noEditPoints="1" noAdjustHandles="1" noChangeArrowheads="1" noChangeShapeType="1" noTextEdit="1"/>
                </p:cNvSpPr>
                <p:nvPr/>
              </p:nvSpPr>
              <p:spPr>
                <a:xfrm>
                  <a:off x="9168572" y="4507882"/>
                  <a:ext cx="2647648" cy="572208"/>
                </a:xfrm>
                <a:prstGeom prst="rect">
                  <a:avLst/>
                </a:prstGeom>
                <a:blipFill>
                  <a:blip r:embed="rId6"/>
                  <a:stretch>
                    <a:fillRect l="-2871" t="-78261" b="-1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176583"/>
            <a:ext cx="6480885" cy="1953834"/>
            <a:chOff x="5507915" y="2176583"/>
            <a:chExt cx="6480885" cy="1953834"/>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176583"/>
              <a:ext cx="5387584" cy="1491779"/>
              <a:chOff x="6601216" y="2258775"/>
              <a:chExt cx="5387584" cy="1491779"/>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719BBD0-1B95-AA48-9295-5FEB43688998}"/>
                      </a:ext>
                    </a:extLst>
                  </p:cNvPr>
                  <p:cNvSpPr txBox="1"/>
                  <p:nvPr/>
                </p:nvSpPr>
                <p:spPr>
                  <a:xfrm>
                    <a:off x="9168572" y="2258775"/>
                    <a:ext cx="2820228" cy="1134093"/>
                  </a:xfrm>
                  <a:prstGeom prst="rect">
                    <a:avLst/>
                  </a:prstGeom>
                  <a:noFill/>
                </p:spPr>
                <p:txBody>
                  <a:bodyPr wrap="square" rtlCol="0">
                    <a:spAutoFit/>
                  </a:bodyPr>
                  <a:lstStyle/>
                  <a:p>
                    <a:r>
                      <a:rPr lang="en-US" sz="2200" dirty="0">
                        <a:latin typeface="Karla" charset="0"/>
                        <a:ea typeface="Karla" charset="0"/>
                        <a:cs typeface="Karla" charset="0"/>
                      </a:rPr>
                      <a:t>Find distances to all other points </a:t>
                    </a:r>
                    <a14:m>
                      <m:oMath xmlns:m="http://schemas.openxmlformats.org/officeDocument/2006/math">
                        <m:r>
                          <a:rPr lang="en-US" sz="2200" b="0" i="1" smtClean="0">
                            <a:latin typeface="Cambria Math" panose="02040503050406030204" pitchFamily="18" charset="0"/>
                            <a:ea typeface="Karla" charset="0"/>
                            <a:cs typeface="Karla" charset="0"/>
                          </a:rPr>
                          <m:t>𝐷</m:t>
                        </m:r>
                        <m:r>
                          <a:rPr lang="en-US" sz="2200" b="0" i="1" smtClean="0">
                            <a:latin typeface="Cambria Math" panose="02040503050406030204" pitchFamily="18" charset="0"/>
                            <a:ea typeface="Karla" charset="0"/>
                            <a:cs typeface="Karla" charset="0"/>
                          </a:rPr>
                          <m:t>(</m:t>
                        </m:r>
                        <m:sSub>
                          <m:sSubPr>
                            <m:ctrlPr>
                              <a:rPr lang="en-US" sz="2200" b="0" i="1" smtClean="0">
                                <a:latin typeface="Cambria Math" panose="02040503050406030204" pitchFamily="18" charset="0"/>
                                <a:ea typeface="Karla" charset="0"/>
                              </a:rPr>
                            </m:ctrlPr>
                          </m:sSubPr>
                          <m:e>
                            <m:r>
                              <a:rPr lang="en-US" sz="2200" b="0" i="1" smtClean="0">
                                <a:latin typeface="Cambria Math" panose="02040503050406030204" pitchFamily="18" charset="0"/>
                                <a:ea typeface="Karla" charset="0"/>
                              </a:rPr>
                              <m:t>𝑥</m:t>
                            </m:r>
                          </m:e>
                          <m:sub>
                            <m:r>
                              <a:rPr lang="en-US" sz="2200" b="0" i="1" smtClean="0">
                                <a:latin typeface="Cambria Math" charset="0"/>
                                <a:ea typeface="Karla" charset="0"/>
                              </a:rPr>
                              <m:t>𝑞</m:t>
                            </m:r>
                          </m:sub>
                        </m:sSub>
                        <m:r>
                          <a:rPr lang="en-US" sz="2200" b="0" i="1" smtClean="0">
                            <a:latin typeface="Cambria Math" panose="02040503050406030204" pitchFamily="18" charset="0"/>
                            <a:ea typeface="Karla" charset="0"/>
                          </a:rPr>
                          <m:t>,</m:t>
                        </m:r>
                        <m:sSub>
                          <m:sSubPr>
                            <m:ctrlPr>
                              <a:rPr lang="en-US" sz="2200" b="0" i="1" smtClean="0">
                                <a:latin typeface="Cambria Math" panose="02040503050406030204" pitchFamily="18" charset="0"/>
                                <a:ea typeface="Karla" charset="0"/>
                              </a:rPr>
                            </m:ctrlPr>
                          </m:sSubPr>
                          <m:e>
                            <m:r>
                              <a:rPr lang="en-US" sz="2200" b="0" i="1" smtClean="0">
                                <a:latin typeface="Cambria Math" panose="02040503050406030204" pitchFamily="18" charset="0"/>
                                <a:ea typeface="Karla" charset="0"/>
                              </a:rPr>
                              <m:t>𝑥</m:t>
                            </m:r>
                          </m:e>
                          <m:sub>
                            <m:r>
                              <a:rPr lang="en-US" sz="2200" b="0" i="1" smtClean="0">
                                <a:latin typeface="Cambria Math" panose="02040503050406030204" pitchFamily="18" charset="0"/>
                                <a:ea typeface="Karla" charset="0"/>
                              </a:rPr>
                              <m:t>𝑖</m:t>
                            </m:r>
                          </m:sub>
                        </m:sSub>
                        <m:r>
                          <a:rPr lang="en-US" sz="2200" b="0" i="1" smtClean="0">
                            <a:latin typeface="Cambria Math" panose="02040503050406030204" pitchFamily="18" charset="0"/>
                            <a:ea typeface="Karla" charset="0"/>
                          </a:rPr>
                          <m:t>)</m:t>
                        </m:r>
                      </m:oMath>
                    </a14:m>
                    <a:endParaRPr lang="en-US" sz="2200" dirty="0">
                      <a:latin typeface="Karla" charset="0"/>
                      <a:ea typeface="Karla" charset="0"/>
                      <a:cs typeface="Karla" charset="0"/>
                    </a:endParaRPr>
                  </a:p>
                  <a:p>
                    <a:endParaRPr lang="en-US" sz="2200" dirty="0"/>
                  </a:p>
                </p:txBody>
              </p:sp>
            </mc:Choice>
            <mc:Fallback>
              <p:sp>
                <p:nvSpPr>
                  <p:cNvPr id="9" name="TextBox 8">
                    <a:extLst>
                      <a:ext uri="{FF2B5EF4-FFF2-40B4-BE49-F238E27FC236}">
                        <a16:creationId xmlns:a16="http://schemas.microsoft.com/office/drawing/2014/main" id="{C719BBD0-1B95-AA48-9295-5FEB43688998}"/>
                      </a:ext>
                    </a:extLst>
                  </p:cNvPr>
                  <p:cNvSpPr txBox="1">
                    <a:spLocks noRot="1" noChangeAspect="1" noMove="1" noResize="1" noEditPoints="1" noAdjustHandles="1" noChangeArrowheads="1" noChangeShapeType="1" noTextEdit="1"/>
                  </p:cNvSpPr>
                  <p:nvPr/>
                </p:nvSpPr>
                <p:spPr>
                  <a:xfrm>
                    <a:off x="9168572" y="2258775"/>
                    <a:ext cx="2820228" cy="1134093"/>
                  </a:xfrm>
                  <a:prstGeom prst="rect">
                    <a:avLst/>
                  </a:prstGeom>
                  <a:blipFill>
                    <a:blip r:embed="rId8"/>
                    <a:stretch>
                      <a:fillRect l="-2691" t="-2198"/>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6"/>
            <a:ext cx="5446008" cy="2041110"/>
            <a:chOff x="6454592" y="2855245"/>
            <a:chExt cx="5177604" cy="2356648"/>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114328"/>
              <a:ext cx="3527856" cy="2097565"/>
              <a:chOff x="8104340" y="3114328"/>
              <a:chExt cx="3527856" cy="2097565"/>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BA71BA-9145-5D40-93DD-F60C475CECD0}"/>
                      </a:ext>
                    </a:extLst>
                  </p:cNvPr>
                  <p:cNvSpPr txBox="1"/>
                  <p:nvPr/>
                </p:nvSpPr>
                <p:spPr>
                  <a:xfrm>
                    <a:off x="9060660" y="3114328"/>
                    <a:ext cx="2571536" cy="2097565"/>
                  </a:xfrm>
                  <a:prstGeom prst="rect">
                    <a:avLst/>
                  </a:prstGeom>
                  <a:noFill/>
                </p:spPr>
                <p:txBody>
                  <a:bodyPr wrap="square" rtlCol="0">
                    <a:spAutoFit/>
                  </a:bodyPr>
                  <a:lstStyle/>
                  <a:p>
                    <a:endParaRPr lang="en-US" sz="2200" dirty="0">
                      <a:latin typeface="Karla" charset="0"/>
                      <a:ea typeface="Karla" charset="0"/>
                      <a:cs typeface="Karla" charset="0"/>
                    </a:endParaRPr>
                  </a:p>
                  <a:p>
                    <a:r>
                      <a:rPr lang="en-US" sz="2200" dirty="0">
                        <a:latin typeface="Karla" charset="0"/>
                        <a:ea typeface="Karla" charset="0"/>
                        <a:cs typeface="Karla" charset="0"/>
                      </a:rPr>
                      <a:t>Find the </a:t>
                    </a:r>
                    <a:r>
                      <a:rPr lang="en-US" sz="2200" i="1" dirty="0">
                        <a:latin typeface="Karla" charset="0"/>
                        <a:ea typeface="Karla" charset="0"/>
                        <a:cs typeface="Karla" charset="0"/>
                      </a:rPr>
                      <a:t>k</a:t>
                    </a:r>
                    <a:r>
                      <a:rPr lang="en-US" sz="2200" dirty="0">
                        <a:latin typeface="Karla" charset="0"/>
                        <a:ea typeface="Karla" charset="0"/>
                        <a:cs typeface="Karla" charset="0"/>
                      </a:rPr>
                      <a:t>-nearest neighbors, </a:t>
                    </a:r>
                    <a14:m>
                      <m:oMath xmlns:m="http://schemas.openxmlformats.org/officeDocument/2006/math">
                        <m:sSub>
                          <m:sSubPr>
                            <m:ctrlPr>
                              <a:rPr lang="en-US" sz="2200" b="0" i="1" smtClean="0">
                                <a:latin typeface="Cambria Math" panose="02040503050406030204" pitchFamily="18" charset="0"/>
                                <a:ea typeface="Karla" charset="0"/>
                              </a:rPr>
                            </m:ctrlPr>
                          </m:sSubPr>
                          <m:e>
                            <m:r>
                              <a:rPr lang="en-US" sz="2200" b="0" i="1" smtClean="0">
                                <a:latin typeface="Cambria Math" charset="0"/>
                                <a:ea typeface="Karla" charset="0"/>
                              </a:rPr>
                              <m:t>𝑥</m:t>
                            </m:r>
                          </m:e>
                          <m:sub>
                            <m:sSub>
                              <m:sSubPr>
                                <m:ctrlPr>
                                  <a:rPr lang="en-US" sz="2200" b="0" i="1" smtClean="0">
                                    <a:latin typeface="Cambria Math" panose="02040503050406030204" pitchFamily="18" charset="0"/>
                                    <a:ea typeface="Karla" charset="0"/>
                                  </a:rPr>
                                </m:ctrlPr>
                              </m:sSubPr>
                              <m:e>
                                <m:r>
                                  <a:rPr lang="en-US" sz="2200" b="0" i="1" smtClean="0">
                                    <a:latin typeface="Cambria Math" charset="0"/>
                                    <a:ea typeface="Karla" charset="0"/>
                                  </a:rPr>
                                  <m:t>𝑞</m:t>
                                </m:r>
                              </m:e>
                              <m:sub>
                                <m:r>
                                  <a:rPr lang="en-US" sz="2200" b="0" i="1" smtClean="0">
                                    <a:latin typeface="Cambria Math" charset="0"/>
                                    <a:ea typeface="Karla" charset="0"/>
                                  </a:rPr>
                                  <m:t>1</m:t>
                                </m:r>
                              </m:sub>
                            </m:sSub>
                          </m:sub>
                        </m:sSub>
                        <m:r>
                          <a:rPr lang="en-US" sz="2200" b="0" i="1" smtClean="0">
                            <a:latin typeface="Cambria Math" charset="0"/>
                            <a:ea typeface="Karla" charset="0"/>
                          </a:rPr>
                          <m:t>,…,</m:t>
                        </m:r>
                        <m:sSub>
                          <m:sSubPr>
                            <m:ctrlPr>
                              <a:rPr lang="en-US" sz="2200" i="1">
                                <a:latin typeface="Cambria Math" panose="02040503050406030204" pitchFamily="18" charset="0"/>
                                <a:ea typeface="Karla" charset="0"/>
                              </a:rPr>
                            </m:ctrlPr>
                          </m:sSubPr>
                          <m:e>
                            <m:r>
                              <a:rPr lang="en-US" sz="2200" i="1">
                                <a:latin typeface="Cambria Math" charset="0"/>
                                <a:ea typeface="Karla" charset="0"/>
                              </a:rPr>
                              <m:t>𝑥</m:t>
                            </m:r>
                          </m:e>
                          <m:sub>
                            <m:sSub>
                              <m:sSubPr>
                                <m:ctrlPr>
                                  <a:rPr lang="en-US" sz="2200" i="1">
                                    <a:latin typeface="Cambria Math" panose="02040503050406030204" pitchFamily="18" charset="0"/>
                                    <a:ea typeface="Karla" charset="0"/>
                                  </a:rPr>
                                </m:ctrlPr>
                              </m:sSubPr>
                              <m:e>
                                <m:r>
                                  <a:rPr lang="en-US" sz="2200" i="1">
                                    <a:latin typeface="Cambria Math" charset="0"/>
                                    <a:ea typeface="Karla" charset="0"/>
                                  </a:rPr>
                                  <m:t>𝑞</m:t>
                                </m:r>
                              </m:e>
                              <m:sub>
                                <m:r>
                                  <a:rPr lang="en-US" sz="2200" b="0" i="1" smtClean="0">
                                    <a:latin typeface="Cambria Math" charset="0"/>
                                    <a:ea typeface="Karla" charset="0"/>
                                  </a:rPr>
                                  <m:t>𝑘</m:t>
                                </m:r>
                              </m:sub>
                            </m:sSub>
                          </m:sub>
                        </m:sSub>
                      </m:oMath>
                    </a14:m>
                    <a:endParaRPr lang="en-US" sz="2200" dirty="0">
                      <a:latin typeface="Karla" charset="0"/>
                      <a:ea typeface="Karla" charset="0"/>
                      <a:cs typeface="Karla" charset="0"/>
                    </a:endParaRPr>
                  </a:p>
                  <a:p>
                    <a:endParaRPr lang="en-US" sz="2200" dirty="0">
                      <a:latin typeface="Karla" charset="0"/>
                      <a:ea typeface="Karla" charset="0"/>
                      <a:cs typeface="Karla" charset="0"/>
                    </a:endParaRPr>
                  </a:p>
                  <a:p>
                    <a:endParaRPr lang="en-US" sz="2200" dirty="0"/>
                  </a:p>
                </p:txBody>
              </p:sp>
            </mc:Choice>
            <mc:Fallback>
              <p:sp>
                <p:nvSpPr>
                  <p:cNvPr id="14" name="TextBox 13">
                    <a:extLst>
                      <a:ext uri="{FF2B5EF4-FFF2-40B4-BE49-F238E27FC236}">
                        <a16:creationId xmlns:a16="http://schemas.microsoft.com/office/drawing/2014/main" id="{41BA71BA-9145-5D40-93DD-F60C475CECD0}"/>
                      </a:ext>
                    </a:extLst>
                  </p:cNvPr>
                  <p:cNvSpPr txBox="1">
                    <a:spLocks noRot="1" noChangeAspect="1" noMove="1" noResize="1" noEditPoints="1" noAdjustHandles="1" noChangeArrowheads="1" noChangeShapeType="1" noTextEdit="1"/>
                  </p:cNvSpPr>
                  <p:nvPr/>
                </p:nvSpPr>
                <p:spPr>
                  <a:xfrm>
                    <a:off x="9060660" y="3114328"/>
                    <a:ext cx="2571536" cy="2097565"/>
                  </a:xfrm>
                  <a:prstGeom prst="rect">
                    <a:avLst/>
                  </a:prstGeom>
                  <a:blipFill>
                    <a:blip r:embed="rId9"/>
                    <a:stretch>
                      <a:fillRect l="-2336"/>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792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530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67000" y="983807"/>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564385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-models on more data</a:t>
            </a:r>
          </a:p>
        </p:txBody>
      </p:sp>
      <p:sp>
        <p:nvSpPr>
          <p:cNvPr id="3" name="Rectangle 2">
            <a:extLst>
              <a:ext uri="{FF2B5EF4-FFF2-40B4-BE49-F238E27FC236}">
                <a16:creationId xmlns:a16="http://schemas.microsoft.com/office/drawing/2014/main" id="{D9B45ECA-E3B8-3045-9D3D-8D5C870E438B}"/>
              </a:ext>
            </a:extLst>
          </p:cNvPr>
          <p:cNvSpPr/>
          <p:nvPr/>
        </p:nvSpPr>
        <p:spPr>
          <a:xfrm>
            <a:off x="826229" y="5492086"/>
            <a:ext cx="11011604" cy="830997"/>
          </a:xfrm>
          <a:prstGeom prst="rect">
            <a:avLst/>
          </a:prstGeom>
        </p:spPr>
        <p:txBody>
          <a:bodyPr wrap="none">
            <a:spAutoFit/>
          </a:bodyPr>
          <a:lstStyle/>
          <a:p>
            <a:r>
              <a:rPr lang="en-US" sz="2400" dirty="0">
                <a:solidFill>
                  <a:schemeClr val="tx1">
                    <a:lumMod val="75000"/>
                    <a:lumOff val="25000"/>
                  </a:schemeClr>
                </a:solidFill>
                <a:latin typeface="Karla" charset="0"/>
                <a:ea typeface="Karla" charset="0"/>
                <a:cs typeface="Karla" charset="0"/>
              </a:rPr>
              <a:t>*Note: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 for each of the 3 different values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here can be thought of as </a:t>
            </a:r>
          </a:p>
          <a:p>
            <a:r>
              <a:rPr lang="en-US" sz="2400" dirty="0">
                <a:solidFill>
                  <a:schemeClr val="tx1">
                    <a:lumMod val="75000"/>
                    <a:lumOff val="25000"/>
                  </a:schemeClr>
                </a:solidFill>
                <a:latin typeface="Karla" charset="0"/>
                <a:ea typeface="Karla" charset="0"/>
                <a:cs typeface="Karla" charset="0"/>
              </a:rPr>
              <a:t>3 different models all within the class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-NN models’.</a:t>
            </a:r>
          </a:p>
        </p:txBody>
      </p:sp>
    </p:spTree>
    <p:extLst>
      <p:ext uri="{BB962C8B-B14F-4D97-AF65-F5344CB8AC3E}">
        <p14:creationId xmlns:p14="http://schemas.microsoft.com/office/powerpoint/2010/main" val="253222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-Nearest Neighbor (</a:t>
            </a:r>
            <a:r>
              <a:rPr lang="en-US" sz="2800" b="1" i="1" dirty="0">
                <a:solidFill>
                  <a:schemeClr val="tx1">
                    <a:lumMod val="75000"/>
                    <a:lumOff val="25000"/>
                  </a:schemeClr>
                </a:solidFill>
                <a:latin typeface="Karla" charset="0"/>
                <a:ea typeface="Karla" charset="0"/>
                <a:cs typeface="Karla" charset="0"/>
              </a:rPr>
              <a:t>k</a:t>
            </a:r>
            <a:r>
              <a:rPr lang="en-US" sz="2800" b="1" dirty="0">
                <a:solidFill>
                  <a:schemeClr val="tx1">
                    <a:lumMod val="75000"/>
                    <a:lumOff val="25000"/>
                  </a:schemeClr>
                </a:solidFill>
                <a:latin typeface="Karla" charset="0"/>
                <a:ea typeface="Karla" charset="0"/>
                <a:cs typeface="Karla" charset="0"/>
              </a:rPr>
              <a:t>-NN)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-NN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2105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a:t>
            </a:r>
            <a:r>
              <a:rPr lang="en-US" i="1" dirty="0">
                <a:solidFill>
                  <a:schemeClr val="bg1">
                    <a:lumMod val="85000"/>
                  </a:schemeClr>
                </a:solidFill>
              </a:rPr>
              <a:t>k</a:t>
            </a:r>
            <a:r>
              <a:rPr lang="en-US" dirty="0">
                <a:solidFill>
                  <a:schemeClr val="bg1">
                    <a:lumMod val="85000"/>
                  </a:schemeClr>
                </a:solidFill>
              </a:rPr>
              <a:t>-Nearest Neighbors – </a:t>
            </a:r>
            <a:r>
              <a:rPr lang="en-US" i="1" dirty="0">
                <a:solidFill>
                  <a:schemeClr val="bg1">
                    <a:lumMod val="85000"/>
                  </a:schemeClr>
                </a:solidFill>
              </a:rPr>
              <a:t>k-</a:t>
            </a:r>
            <a:r>
              <a:rPr lang="en-US" dirty="0">
                <a:solidFill>
                  <a:schemeClr val="bg1">
                    <a:lumMod val="85000"/>
                  </a:schemeClr>
                </a:solidFill>
              </a:rPr>
              <a:t>NN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a:blip r:embed="rId4"/>
                <a:stretch>
                  <a:fillRect l="-1068" t="-1149"/>
                </a:stretch>
              </a:blipFill>
            </p:spPr>
            <p:txBody>
              <a:bodyPr/>
              <a:lstStyle/>
              <a:p>
                <a:r>
                  <a:rPr lang="en-US">
                    <a:noFill/>
                  </a:rPr>
                  <a:t> </a:t>
                </a:r>
              </a:p>
            </p:txBody>
          </p:sp>
        </mc:Fallback>
      </mc:AlternateContent>
    </p:spTree>
    <p:extLst>
      <p:ext uri="{BB962C8B-B14F-4D97-AF65-F5344CB8AC3E}">
        <p14:creationId xmlns:p14="http://schemas.microsoft.com/office/powerpoint/2010/main" val="121458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i="1" dirty="0"/>
                  <a:t>k</a:t>
                </a:r>
                <a:r>
                  <a:rPr lang="en-US" sz="2400" dirty="0"/>
                  <a:t>-NN model for prediction, we did not </a:t>
                </a:r>
                <a:br>
                  <a:rPr lang="en-US" sz="2400" dirty="0"/>
                </a:br>
                <a:r>
                  <a:rPr lang="en-US" sz="2400" dirty="0"/>
                  <a:t>compute a closed form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a:blip r:embed="rId2"/>
                <a:stretch>
                  <a:fillRect l="-796" t="-8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pic>
        <p:nvPicPr>
          <p:cNvPr id="5" name="Picture 4">
            <a:extLst>
              <a:ext uri="{FF2B5EF4-FFF2-40B4-BE49-F238E27FC236}">
                <a16:creationId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a:solidFill>
            <a:schemeClr val="accent1">
              <a:lumMod val="20000"/>
              <a:lumOff val="80000"/>
            </a:schemeClr>
          </a:solidFill>
          <a:ln w="12700">
            <a:solidFill>
              <a:srgbClr val="C00000"/>
            </a:solidFill>
          </a:ln>
        </p:spPr>
      </p:pic>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4"/>
          <a:stretch>
            <a:fillRect/>
          </a:stretch>
        </p:blipFill>
        <p:spPr>
          <a:xfrm>
            <a:off x="9741010" y="983807"/>
            <a:ext cx="2146172" cy="1430781"/>
          </a:xfrm>
          <a:prstGeom prst="rect">
            <a:avLst/>
          </a:prstGeom>
        </p:spPr>
      </p:pic>
    </p:spTree>
    <p:extLst>
      <p:ext uri="{BB962C8B-B14F-4D97-AF65-F5344CB8AC3E}">
        <p14:creationId xmlns:p14="http://schemas.microsoft.com/office/powerpoint/2010/main" val="418075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ACADEMIC HONESTY</a:t>
            </a: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Teaching Staff (Kevin and Chris, presumably)</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3793690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endParaRPr lang="en-US" dirty="0">
                  <a:solidFill>
                    <a:schemeClr val="tx1">
                      <a:lumMod val="75000"/>
                      <a:lumOff val="25000"/>
                    </a:schemeClr>
                  </a:solidFill>
                </a:endParaRPr>
              </a:p>
              <a:p>
                <a:r>
                  <a:rPr lang="en-US" dirty="0">
                    <a:solidFill>
                      <a:schemeClr val="tx1">
                        <a:lumMod val="75000"/>
                        <a:lumOff val="25000"/>
                      </a:schemeClr>
                    </a:solidFill>
                  </a:rPr>
                  <a:t> </a:t>
                </a:r>
                <a:r>
                  <a:rPr lang="mr-IN" dirty="0">
                    <a:solidFill>
                      <a:schemeClr val="tx1">
                        <a:lumMod val="75000"/>
                        <a:lumOff val="25000"/>
                      </a:schemeClr>
                    </a:solidFill>
                  </a:rPr>
                  <a:t>…</a:t>
                </a:r>
                <a:r>
                  <a:rPr lang="en-US" dirty="0">
                    <a:solidFill>
                      <a:schemeClr val="tx1">
                        <a:lumMod val="75000"/>
                        <a:lumOff val="25000"/>
                      </a:schemeClr>
                    </a:solidFill>
                  </a:rPr>
                  <a:t> then it follows that our estimate is:</a:t>
                </a:r>
              </a:p>
              <a:p>
                <a:r>
                  <a:rPr lang="en-US" dirty="0">
                    <a:solidFill>
                      <a:schemeClr val="tx1">
                        <a:lumMod val="75000"/>
                        <a:lumOff val="25000"/>
                      </a:schemeClr>
                    </a:solidFill>
                  </a:rPr>
                  <a:t> </a:t>
                </a:r>
                <a:endParaRPr lang="en-US" i="1" dirty="0">
                  <a:solidFill>
                    <a:schemeClr val="tx1">
                      <a:lumMod val="75000"/>
                      <a:lumOff val="25000"/>
                    </a:schemeClr>
                  </a:solidFill>
                  <a:latin typeface="Cambria Math" charset="0"/>
                </a:endParaRPr>
              </a:p>
              <a:p>
                <a:br>
                  <a:rPr lang="en-US" b="0" dirty="0">
                    <a:solidFill>
                      <a:schemeClr val="tx1">
                        <a:lumMod val="75000"/>
                        <a:lumOff val="25000"/>
                      </a:schemeClr>
                    </a:solidFill>
                  </a:rPr>
                </a:br>
                <a:endParaRPr lang="en-US" b="0" dirty="0">
                  <a:solidFill>
                    <a:schemeClr val="tx1">
                      <a:lumMod val="75000"/>
                      <a:lumOff val="25000"/>
                    </a:schemeClr>
                  </a:solidFill>
                </a:endParaRPr>
              </a:p>
              <a:p>
                <a:r>
                  <a:rPr lang="en-US" dirty="0">
                    <a:solidFill>
                      <a:schemeClr val="tx1">
                        <a:lumMod val="75000"/>
                        <a:lumOff val="25000"/>
                      </a:schemeClr>
                    </a:solidFill>
                  </a:rPr>
                  <a:t>where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acc>
                          <m:accPr>
                            <m:chr m:val="̂"/>
                            <m:ctrlPr>
                              <a:rPr lang="en-US" i="1" smtClean="0">
                                <a:solidFill>
                                  <a:schemeClr val="tx1">
                                    <a:lumMod val="75000"/>
                                    <a:lumOff val="25000"/>
                                  </a:schemeClr>
                                </a:solidFill>
                                <a:latin typeface="Cambria Math" panose="02040503050406030204" pitchFamily="18" charset="0"/>
                              </a:rPr>
                            </m:ctrlPr>
                          </m:accPr>
                          <m:e>
                            <m:r>
                              <a:rPr lang="en-US" i="1" smtClean="0">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ea typeface="Cambria Math" charset="0"/>
                                <a:cs typeface="Cambria Math" charset="0"/>
                              </a:rPr>
                              <m:t>𝛽</m:t>
                            </m:r>
                          </m:e>
                        </m:acc>
                      </m:e>
                      <m:sub>
                        <m:r>
                          <a:rPr lang="en-US" b="0" i="1" smtClean="0">
                            <a:solidFill>
                              <a:schemeClr val="tx1">
                                <a:lumMod val="75000"/>
                                <a:lumOff val="25000"/>
                              </a:schemeClr>
                            </a:solidFill>
                            <a:latin typeface="Cambria Math" charset="0"/>
                            <a:ea typeface="Cambria Math" charset="0"/>
                            <a:cs typeface="Cambria Math" charset="0"/>
                          </a:rPr>
                          <m:t>0</m:t>
                        </m:r>
                      </m:sub>
                    </m:sSub>
                    <m:r>
                      <a:rPr lang="en-US" i="1">
                        <a:solidFill>
                          <a:schemeClr val="tx1">
                            <a:lumMod val="75000"/>
                            <a:lumOff val="25000"/>
                          </a:schemeClr>
                        </a:solidFill>
                        <a:latin typeface="Cambria Math" charset="0"/>
                      </a:rPr>
                      <m:t> </m:t>
                    </m:r>
                  </m:oMath>
                </a14:m>
                <a:r>
                  <a:rPr lang="en-US" dirty="0">
                    <a:solidFill>
                      <a:schemeClr val="tx1">
                        <a:lumMod val="75000"/>
                        <a:lumOff val="25000"/>
                      </a:schemeClr>
                    </a:solidFill>
                  </a:rPr>
                  <a:t>are </a:t>
                </a:r>
                <a:r>
                  <a:rPr lang="en-US" b="1" dirty="0">
                    <a:solidFill>
                      <a:schemeClr val="tx2">
                        <a:lumMod val="75000"/>
                      </a:schemeClr>
                    </a:solidFill>
                  </a:rPr>
                  <a:t>estimates</a:t>
                </a:r>
                <a:r>
                  <a:rPr lang="en-US" dirty="0">
                    <a:solidFill>
                      <a:schemeClr val="tx2">
                        <a:lumMod val="75000"/>
                      </a:schemeClr>
                    </a:solidFill>
                  </a:rPr>
                  <a:t> </a:t>
                </a:r>
                <a:r>
                  <a:rPr lang="en-US" dirty="0">
                    <a:solidFill>
                      <a:schemeClr val="tx1">
                        <a:lumMod val="75000"/>
                        <a:lumOff val="25000"/>
                      </a:schemeClr>
                    </a:solidFill>
                  </a:rPr>
                  <a:t>of </a:t>
                </a:r>
                <a14:m>
                  <m:oMath xmlns:m="http://schemas.openxmlformats.org/officeDocument/2006/math">
                    <m:sSub>
                      <m:sSubPr>
                        <m:ctrlPr>
                          <a:rPr lang="en-US" i="1" smtClean="0">
                            <a:solidFill>
                              <a:schemeClr val="tx1">
                                <a:lumMod val="75000"/>
                                <a:lumOff val="25000"/>
                              </a:schemeClr>
                            </a:solidFill>
                            <a:latin typeface="Cambria Math" panose="02040503050406030204" pitchFamily="18" charset="0"/>
                          </a:rPr>
                        </m:ctrlPr>
                      </m:sSubPr>
                      <m:e>
                        <m:r>
                          <a:rPr lang="en-US" i="1" smtClean="0">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rPr>
                          <m:t>1</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ea typeface="Cambria Math" charset="0"/>
                            <a:cs typeface="Cambria Math" charset="0"/>
                          </a:rPr>
                          <m:t>𝛽</m:t>
                        </m:r>
                      </m:e>
                      <m:sub>
                        <m:r>
                          <a:rPr lang="en-US" b="0" i="1" smtClean="0">
                            <a:solidFill>
                              <a:schemeClr val="tx1">
                                <a:lumMod val="75000"/>
                                <a:lumOff val="25000"/>
                              </a:schemeClr>
                            </a:solidFill>
                            <a:latin typeface="Cambria Math" charset="0"/>
                            <a:ea typeface="Cambria Math" charset="0"/>
                            <a:cs typeface="Cambria Math" charset="0"/>
                          </a:rPr>
                          <m:t>0</m:t>
                        </m:r>
                      </m:sub>
                    </m:sSub>
                  </m:oMath>
                </a14:m>
                <a:r>
                  <a:rPr lang="en-US"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12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pic>
        <p:nvPicPr>
          <p:cNvPr id="6" name="Picture 5"/>
          <p:cNvPicPr>
            <a:picLocks noChangeAspect="1"/>
          </p:cNvPicPr>
          <p:nvPr/>
        </p:nvPicPr>
        <p:blipFill>
          <a:blip r:embed="rId3"/>
          <a:stretch>
            <a:fillRect/>
          </a:stretch>
        </p:blipFill>
        <p:spPr>
          <a:xfrm>
            <a:off x="4193519" y="2682655"/>
            <a:ext cx="3606800" cy="477520"/>
          </a:xfrm>
          <a:prstGeom prst="rect">
            <a:avLst/>
          </a:prstGeom>
          <a:solidFill>
            <a:srgbClr val="CFDCE8"/>
          </a:solidFill>
          <a:ln>
            <a:solidFill>
              <a:srgbClr val="C00000"/>
            </a:solidFill>
          </a:ln>
        </p:spPr>
      </p:pic>
    </p:spTree>
    <p:extLst>
      <p:ext uri="{BB962C8B-B14F-4D97-AF65-F5344CB8AC3E}">
        <p14:creationId xmlns:p14="http://schemas.microsoft.com/office/powerpoint/2010/main" val="1561960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tx1"/>
                </a:solidFill>
              </a:rPr>
              <a:t>Statistical Modeling  </a:t>
            </a:r>
          </a:p>
          <a:p>
            <a:pPr>
              <a:spcBef>
                <a:spcPts val="0"/>
              </a:spcBef>
              <a:spcAft>
                <a:spcPts val="900"/>
              </a:spcAft>
            </a:pPr>
            <a:r>
              <a:rPr lang="en-US" sz="2400" dirty="0">
                <a:solidFill>
                  <a:schemeClr val="bg1">
                    <a:lumMod val="65000"/>
                  </a:schemeClr>
                </a:solidFill>
              </a:rPr>
              <a:t>	k-Nearest Neighbors (</a:t>
            </a:r>
            <a:r>
              <a:rPr lang="en-US" sz="2400" dirty="0" err="1">
                <a:solidFill>
                  <a:schemeClr val="bg1">
                    <a:lumMod val="65000"/>
                  </a:schemeClr>
                </a:solidFill>
              </a:rPr>
              <a:t>kNN</a:t>
            </a:r>
            <a:r>
              <a:rPr lang="en-US" sz="2400" dirty="0">
                <a:solidFill>
                  <a:schemeClr val="bg1">
                    <a:lumMod val="65000"/>
                  </a:schemeClr>
                </a:solidFill>
              </a:rPr>
              <a:t>) </a:t>
            </a:r>
          </a:p>
          <a:p>
            <a:pPr>
              <a:spcBef>
                <a:spcPts val="0"/>
              </a:spcBef>
              <a:spcAft>
                <a:spcPts val="900"/>
              </a:spcAft>
            </a:pPr>
            <a:r>
              <a:rPr lang="en-US" sz="2400" dirty="0">
                <a:solidFill>
                  <a:schemeClr val="tx1"/>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28735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pPr>
              <a:spcBef>
                <a:spcPts val="600"/>
              </a:spcBef>
              <a:spcAft>
                <a:spcPts val="600"/>
              </a:spcAft>
            </a:pPr>
            <a:r>
              <a:rPr lang="en-US" dirty="0"/>
              <a:t>Estimate of the regression coefficients</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965064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648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102855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8694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 one?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2984509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41448"/>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830997"/>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Which line is the best? </a:t>
            </a:r>
          </a:p>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5379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a:t>
            </a:r>
            <a:r>
              <a:rPr lang="en-US" dirty="0" err="1"/>
              <a:t>cont</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Again we use MSE as our </a:t>
                </a:r>
                <a:r>
                  <a:rPr lang="en-US" sz="2400" b="1" dirty="0"/>
                  <a:t>loss function</a:t>
                </a:r>
                <a:r>
                  <a:rPr lang="en-US" sz="2400" dirty="0"/>
                  <a:t>, </a:t>
                </a:r>
              </a:p>
              <a:p>
                <a:endParaRPr lang="en-US" sz="2400" dirty="0"/>
              </a:p>
              <a:p>
                <a:endParaRPr lang="en-US" sz="2400" dirty="0"/>
              </a:p>
              <a:p>
                <a:endParaRPr lang="en-US" sz="2400" dirty="0"/>
              </a:p>
              <a:p>
                <a:endParaRPr lang="en-US" sz="2400" dirty="0"/>
              </a:p>
              <a:p>
                <a:r>
                  <a:rPr lang="en-US" sz="2400" dirty="0"/>
                  <a:t>We choose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pPr>
                  <a:spcBef>
                    <a:spcPts val="1824"/>
                  </a:spcBef>
                  <a:spcAft>
                    <a:spcPts val="600"/>
                  </a:spcAft>
                </a:pPr>
                <a:r>
                  <a:rPr lang="en-US" sz="2400" dirty="0"/>
                  <a:t>Then the optimal values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91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5" name="Picture 4"/>
          <p:cNvPicPr>
            <a:picLocks noChangeAspect="1"/>
          </p:cNvPicPr>
          <p:nvPr/>
        </p:nvPicPr>
        <p:blipFill>
          <a:blip r:embed="rId4"/>
          <a:stretch>
            <a:fillRect/>
          </a:stretch>
        </p:blipFill>
        <p:spPr>
          <a:xfrm>
            <a:off x="1727200" y="1861287"/>
            <a:ext cx="8839200" cy="1005840"/>
          </a:xfrm>
          <a:prstGeom prst="rect">
            <a:avLst/>
          </a:prstGeom>
          <a:solidFill>
            <a:srgbClr val="CFDCE8"/>
          </a:solidFill>
          <a:ln w="12700">
            <a:solidFill>
              <a:srgbClr val="C00000"/>
            </a:solidFill>
          </a:ln>
        </p:spPr>
      </p:pic>
      <p:pic>
        <p:nvPicPr>
          <p:cNvPr id="6" name="Picture 5"/>
          <p:cNvPicPr>
            <a:picLocks noChangeAspect="1"/>
          </p:cNvPicPr>
          <p:nvPr/>
        </p:nvPicPr>
        <p:blipFill>
          <a:blip r:embed="rId5"/>
          <a:stretch>
            <a:fillRect/>
          </a:stretch>
        </p:blipFill>
        <p:spPr>
          <a:xfrm>
            <a:off x="4094480" y="5324910"/>
            <a:ext cx="4003040" cy="731520"/>
          </a:xfrm>
          <a:prstGeom prst="rect">
            <a:avLst/>
          </a:prstGeom>
          <a:solidFill>
            <a:srgbClr val="CFDCE8"/>
          </a:solidFill>
          <a:ln w="12700">
            <a:solidFill>
              <a:srgbClr val="C00000"/>
            </a:solidFill>
          </a:ln>
        </p:spPr>
      </p:pic>
    </p:spTree>
    <p:extLst>
      <p:ext uri="{BB962C8B-B14F-4D97-AF65-F5344CB8AC3E}">
        <p14:creationId xmlns:p14="http://schemas.microsoft.com/office/powerpoint/2010/main" val="17250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CAC28-8F17-A041-9AFD-E4F44A652076}"/>
              </a:ext>
            </a:extLst>
          </p:cNvPr>
          <p:cNvPicPr>
            <a:picLocks noChangeAspect="1"/>
          </p:cNvPicPr>
          <p:nvPr/>
        </p:nvPicPr>
        <p:blipFill>
          <a:blip r:embed="rId3"/>
          <a:stretch>
            <a:fillRect/>
          </a:stretch>
        </p:blipFill>
        <p:spPr>
          <a:xfrm>
            <a:off x="3253719" y="3038579"/>
            <a:ext cx="5486400" cy="3657600"/>
          </a:xfrm>
          <a:prstGeom prst="rect">
            <a:avLst/>
          </a:prstGeom>
        </p:spPr>
      </p:pic>
      <p:sp>
        <p:nvSpPr>
          <p:cNvPr id="2" name="Title 1"/>
          <p:cNvSpPr>
            <a:spLocks noGrp="1"/>
          </p:cNvSpPr>
          <p:nvPr>
            <p:ph type="title"/>
          </p:nvPr>
        </p:nvSpPr>
        <p:spPr/>
        <p:txBody>
          <a:bodyPr/>
          <a:lstStyle/>
          <a:p>
            <a:r>
              <a:rPr lang="en-US" dirty="0"/>
              <a:t>Estimate of the regression coefficients: brute force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 way to estimate </a:t>
                </a:r>
                <a14:m>
                  <m:oMath xmlns:m="http://schemas.openxmlformats.org/officeDocument/2006/math">
                    <m:func>
                      <m:funcPr>
                        <m:ctrlPr>
                          <a:rPr lang="mr-IN" sz="2400" b="0" i="1" smtClean="0">
                            <a:latin typeface="Cambria Math" panose="02040503050406030204" pitchFamily="18" charset="0"/>
                          </a:rPr>
                        </m:ctrlPr>
                      </m:funcPr>
                      <m:fName>
                        <m:sSub>
                          <m:sSubPr>
                            <m:ctrlPr>
                              <a:rPr lang="mr-IN" sz="2400" b="0" i="1" smtClean="0">
                                <a:latin typeface="Cambria Math" panose="02040503050406030204" pitchFamily="18" charset="0"/>
                              </a:rPr>
                            </m:ctrlPr>
                          </m:sSubPr>
                          <m:e>
                            <m:r>
                              <m:rPr>
                                <m:sty m:val="p"/>
                              </m:rPr>
                              <a:rPr lang="en-US" sz="2400" b="0" i="0" smtClean="0">
                                <a:latin typeface="Cambria Math" charset="0"/>
                              </a:rPr>
                              <m:t>argmin</m:t>
                            </m:r>
                          </m:e>
                          <m:sub>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sub>
                        </m:sSub>
                      </m:fName>
                      <m:e>
                        <m:r>
                          <a:rPr lang="en-US" sz="2400" b="0" i="1" smtClean="0">
                            <a:latin typeface="Cambria Math" charset="0"/>
                          </a:rPr>
                          <m:t>𝐿</m:t>
                        </m:r>
                      </m:e>
                    </m:func>
                  </m:oMath>
                </a14:m>
                <a:r>
                  <a:rPr lang="en-US" sz="2400" dirty="0"/>
                  <a:t> is to calculate the loss function for every possible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Then select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when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017" r="-236" b="-18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29423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1"/>
              <p:cNvSpPr txBox="1">
                <a:spLocks/>
              </p:cNvSpPr>
              <p:nvPr/>
            </p:nvSpPr>
            <p:spPr>
              <a:xfrm>
                <a:off x="872951" y="1100442"/>
                <a:ext cx="10346984" cy="528131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𝛽</m:t>
                        </m:r>
                      </m:e>
                      <m:sub>
                        <m:r>
                          <a:rPr lang="en-US" sz="2400" i="1">
                            <a:latin typeface="Cambria Math" charset="0"/>
                          </a:rPr>
                          <m:t>1</m:t>
                        </m:r>
                      </m:sub>
                    </m:sSub>
                  </m:oMath>
                </a14:m>
                <a:r>
                  <a:rPr lang="en-US" sz="2400" dirty="0"/>
                  <a:t>, set to zero, and find the solution to that equation. This procedure will give us explicit formulae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m:t>
                    </m:r>
                  </m:oMath>
                </a14:m>
                <a:endParaRPr lang="en-US" sz="2400" dirty="0">
                  <a:ea typeface="Cambria Math" charset="0"/>
                  <a:cs typeface="Cambria Math" charset="0"/>
                </a:endParaRPr>
              </a:p>
              <a:p>
                <a:endParaRPr lang="en-US" sz="2400" dirty="0"/>
              </a:p>
              <a:p>
                <a:endParaRPr lang="en-US" sz="2400" dirty="0"/>
              </a:p>
              <a:p>
                <a:endParaRPr lang="en-US" sz="2400" dirty="0"/>
              </a:p>
              <a:p>
                <a:endParaRPr lang="en-US" sz="2400" dirty="0"/>
              </a:p>
              <a:p>
                <a:pPr>
                  <a:spcBef>
                    <a:spcPts val="624"/>
                  </a:spcBef>
                  <a:spcAft>
                    <a:spcPts val="600"/>
                  </a:spcAft>
                </a:pPr>
                <a:endParaRPr lang="en-US" sz="2400" dirty="0"/>
              </a:p>
              <a:p>
                <a:pPr>
                  <a:spcBef>
                    <a:spcPts val="624"/>
                  </a:spcBef>
                  <a:spcAft>
                    <a:spcPts val="600"/>
                  </a:spcAft>
                </a:pPr>
                <a:r>
                  <a:rPr lang="en-US" sz="2400" dirty="0"/>
                  <a:t>where </a:t>
                </a:r>
                <a14:m>
                  <m:oMath xmlns:m="http://schemas.openxmlformats.org/officeDocument/2006/math">
                    <m:acc>
                      <m:accPr>
                        <m:chr m:val="̅"/>
                        <m:ctrlPr>
                          <a:rPr lang="en-US" sz="2400" i="1" smtClean="0">
                            <a:latin typeface="Cambria Math" panose="02040503050406030204" pitchFamily="18" charset="0"/>
                          </a:rPr>
                        </m:ctrlPr>
                      </m:accPr>
                      <m:e>
                        <m:r>
                          <a:rPr lang="en-US" sz="240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panose="02040503050406030204" pitchFamily="18" charset="0"/>
                          </a:rPr>
                        </m:ctrlPr>
                      </m:accPr>
                      <m:e>
                        <m:r>
                          <a:rPr lang="en-US" sz="2400" i="1" smtClean="0">
                            <a:latin typeface="Cambria Math" charset="0"/>
                          </a:rPr>
                          <m:t>𝑥</m:t>
                        </m:r>
                      </m:e>
                    </m:acc>
                    <m:r>
                      <a:rPr lang="en-US" sz="2400" i="1">
                        <a:latin typeface="Cambria Math" charset="0"/>
                      </a:rPr>
                      <m:t> </m:t>
                    </m:r>
                  </m:oMath>
                </a14:m>
                <a:r>
                  <a:rPr lang="en-US" sz="2400" dirty="0"/>
                  <a:t>are sample means. </a:t>
                </a:r>
              </a:p>
              <a:p>
                <a:pPr>
                  <a:spcBef>
                    <a:spcPts val="0"/>
                  </a:spcBef>
                </a:pPr>
                <a:r>
                  <a:rPr lang="en-US" sz="2400" dirty="0"/>
                  <a:t>The line: </a:t>
                </a:r>
              </a:p>
              <a:p>
                <a:pPr>
                  <a:spcBef>
                    <a:spcPts val="0"/>
                  </a:spcBef>
                </a:pPr>
                <a:endParaRPr lang="en-US" sz="2400" dirty="0"/>
              </a:p>
              <a:p>
                <a:pPr>
                  <a:spcBef>
                    <a:spcPts val="0"/>
                  </a:spcBef>
                </a:pPr>
                <a:r>
                  <a:rPr lang="en-US" sz="2400" dirty="0"/>
                  <a:t>is called the </a:t>
                </a:r>
                <a:r>
                  <a:rPr lang="en-US" sz="2400" b="1" dirty="0"/>
                  <a:t>regression line</a:t>
                </a:r>
                <a:r>
                  <a:rPr lang="en-US" sz="2400" dirty="0"/>
                  <a:t>.</a:t>
                </a:r>
                <a:endParaRPr lang="en-US" sz="2400" b="1" dirty="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872951" y="1100442"/>
                <a:ext cx="10346984" cy="5281313"/>
              </a:xfrm>
              <a:prstGeom prst="rect">
                <a:avLst/>
              </a:prstGeom>
              <a:blipFill rotWithShape="0">
                <a:blip r:embed="rId2"/>
                <a:stretch>
                  <a:fillRect l="-883" t="-924" r="-1531"/>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Estimate of the regression coefficients: exact method </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10" name="Group 9"/>
          <p:cNvGrpSpPr/>
          <p:nvPr/>
        </p:nvGrpSpPr>
        <p:grpSpPr>
          <a:xfrm>
            <a:off x="3990575" y="2543179"/>
            <a:ext cx="4343400" cy="1800225"/>
            <a:chOff x="3714751" y="2271711"/>
            <a:chExt cx="4343400" cy="1800225"/>
          </a:xfrm>
        </p:grpSpPr>
        <p:sp>
          <p:nvSpPr>
            <p:cNvPr id="3" name="Rectangle 2"/>
            <p:cNvSpPr/>
            <p:nvPr/>
          </p:nvSpPr>
          <p:spPr>
            <a:xfrm>
              <a:off x="3714751" y="2271711"/>
              <a:ext cx="4343400" cy="1800225"/>
            </a:xfrm>
            <a:prstGeom prst="rect">
              <a:avLst/>
            </a:prstGeom>
            <a:solidFill>
              <a:schemeClr val="accent1">
                <a:alpha val="13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993314" y="2434223"/>
              <a:ext cx="3821947" cy="1539688"/>
              <a:chOff x="3993316" y="2434223"/>
              <a:chExt cx="3821947" cy="1539688"/>
            </a:xfrm>
          </p:grpSpPr>
          <p:pic>
            <p:nvPicPr>
              <p:cNvPr id="6" name="Picture 5"/>
              <p:cNvPicPr>
                <a:picLocks noChangeAspect="1"/>
              </p:cNvPicPr>
              <p:nvPr/>
            </p:nvPicPr>
            <p:blipFill>
              <a:blip r:embed="rId3"/>
              <a:stretch>
                <a:fillRect/>
              </a:stretch>
            </p:blipFill>
            <p:spPr>
              <a:xfrm>
                <a:off x="5016044" y="3571206"/>
                <a:ext cx="1936815" cy="402705"/>
              </a:xfrm>
              <a:prstGeom prst="rect">
                <a:avLst/>
              </a:prstGeom>
            </p:spPr>
          </p:pic>
          <p:pic>
            <p:nvPicPr>
              <p:cNvPr id="7" name="Picture 6"/>
              <p:cNvPicPr>
                <a:picLocks noChangeAspect="1"/>
              </p:cNvPicPr>
              <p:nvPr/>
            </p:nvPicPr>
            <p:blipFill>
              <a:blip r:embed="rId4"/>
              <a:stretch>
                <a:fillRect/>
              </a:stretch>
            </p:blipFill>
            <p:spPr>
              <a:xfrm>
                <a:off x="3993316" y="2434223"/>
                <a:ext cx="3821947" cy="878149"/>
              </a:xfrm>
              <a:prstGeom prst="rect">
                <a:avLst/>
              </a:prstGeom>
            </p:spPr>
          </p:pic>
        </p:grpSp>
      </p:grpSp>
      <p:pic>
        <p:nvPicPr>
          <p:cNvPr id="8" name="Picture 7"/>
          <p:cNvPicPr>
            <a:picLocks noChangeAspect="1"/>
          </p:cNvPicPr>
          <p:nvPr/>
        </p:nvPicPr>
        <p:blipFill>
          <a:blip r:embed="rId5"/>
          <a:stretch>
            <a:fillRect/>
          </a:stretch>
        </p:blipFill>
        <p:spPr>
          <a:xfrm>
            <a:off x="4900212" y="5231763"/>
            <a:ext cx="2292462" cy="454362"/>
          </a:xfrm>
          <a:prstGeom prst="rect">
            <a:avLst/>
          </a:prstGeom>
        </p:spPr>
      </p:pic>
    </p:spTree>
    <p:extLst>
      <p:ext uri="{BB962C8B-B14F-4D97-AF65-F5344CB8AC3E}">
        <p14:creationId xmlns:p14="http://schemas.microsoft.com/office/powerpoint/2010/main" val="69477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ACADEMIC HONESTY</a:t>
            </a: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a:solidFill>
                  <a:schemeClr val="accent3">
                    <a:lumMod val="50000"/>
                  </a:schemeClr>
                </a:solidFill>
                <a:latin typeface="Karla" charset="0"/>
                <a:ea typeface="Karla" charset="0"/>
                <a:cs typeface="Karla" charset="0"/>
              </a:rPr>
              <a:t>ACCEPTABLE:</a:t>
            </a: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the origin 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for debugging, but not for outright solutions to HW.</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887637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B7CCDB-6D39-0547-B7B3-C80E39D6513A}" type="slidenum">
              <a:rPr lang="en-US" smtClean="0"/>
              <a:t>40</a:t>
            </a:fld>
            <a:endParaRPr lang="en-US"/>
          </a:p>
        </p:txBody>
      </p:sp>
      <p:pic>
        <p:nvPicPr>
          <p:cNvPr id="19" name="Picture 18"/>
          <p:cNvPicPr>
            <a:picLocks noChangeAspect="1"/>
          </p:cNvPicPr>
          <p:nvPr/>
        </p:nvPicPr>
        <p:blipFill>
          <a:blip r:embed="rId3"/>
          <a:stretch>
            <a:fillRect/>
          </a:stretch>
        </p:blipFill>
        <p:spPr>
          <a:xfrm>
            <a:off x="3081337" y="173809"/>
            <a:ext cx="5838292" cy="950660"/>
          </a:xfrm>
          <a:prstGeom prst="rect">
            <a:avLst/>
          </a:prstGeom>
        </p:spPr>
      </p:pic>
      <p:pic>
        <p:nvPicPr>
          <p:cNvPr id="20" name="Picture 19"/>
          <p:cNvPicPr>
            <a:picLocks noChangeAspect="1"/>
          </p:cNvPicPr>
          <p:nvPr/>
        </p:nvPicPr>
        <p:blipFill>
          <a:blip r:embed="rId4"/>
          <a:stretch>
            <a:fillRect/>
          </a:stretch>
        </p:blipFill>
        <p:spPr>
          <a:xfrm>
            <a:off x="639910" y="1474841"/>
            <a:ext cx="3949490" cy="2632993"/>
          </a:xfrm>
          <a:prstGeom prst="rect">
            <a:avLst/>
          </a:prstGeom>
        </p:spPr>
      </p:pic>
      <p:pic>
        <p:nvPicPr>
          <p:cNvPr id="21" name="Picture 20"/>
          <p:cNvPicPr>
            <a:picLocks noChangeAspect="1"/>
          </p:cNvPicPr>
          <p:nvPr/>
        </p:nvPicPr>
        <p:blipFill>
          <a:blip r:embed="rId5"/>
          <a:stretch>
            <a:fillRect/>
          </a:stretch>
        </p:blipFill>
        <p:spPr>
          <a:xfrm>
            <a:off x="5751210" y="1474841"/>
            <a:ext cx="4938329" cy="2564325"/>
          </a:xfrm>
          <a:prstGeom prst="rect">
            <a:avLst/>
          </a:prstGeom>
        </p:spPr>
      </p:pic>
      <p:pic>
        <p:nvPicPr>
          <p:cNvPr id="22" name="Picture 21"/>
          <p:cNvPicPr>
            <a:picLocks noChangeAspect="1"/>
          </p:cNvPicPr>
          <p:nvPr/>
        </p:nvPicPr>
        <p:blipFill>
          <a:blip r:embed="rId6"/>
          <a:stretch>
            <a:fillRect/>
          </a:stretch>
        </p:blipFill>
        <p:spPr>
          <a:xfrm>
            <a:off x="5783733" y="4127655"/>
            <a:ext cx="4341659" cy="2224036"/>
          </a:xfrm>
          <a:prstGeom prst="rect">
            <a:avLst/>
          </a:prstGeom>
        </p:spPr>
      </p:pic>
      <p:grpSp>
        <p:nvGrpSpPr>
          <p:cNvPr id="28" name="Group 27"/>
          <p:cNvGrpSpPr/>
          <p:nvPr/>
        </p:nvGrpSpPr>
        <p:grpSpPr>
          <a:xfrm>
            <a:off x="206477" y="1227147"/>
            <a:ext cx="11680723" cy="5089159"/>
            <a:chOff x="206477" y="1227147"/>
            <a:chExt cx="11680723" cy="5089159"/>
          </a:xfrm>
        </p:grpSpPr>
        <p:cxnSp>
          <p:nvCxnSpPr>
            <p:cNvPr id="15" name="Straight Connector 14"/>
            <p:cNvCxnSpPr/>
            <p:nvPr/>
          </p:nvCxnSpPr>
          <p:spPr>
            <a:xfrm>
              <a:off x="5343525" y="1260584"/>
              <a:ext cx="14288" cy="5055722"/>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6477" y="1227147"/>
              <a:ext cx="11680723" cy="48186"/>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514307" y="3758949"/>
            <a:ext cx="2260694" cy="444342"/>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636529" y="5666407"/>
            <a:ext cx="3283100" cy="729529"/>
          </a:xfrm>
          <a:prstGeom prst="rect">
            <a:avLst/>
          </a:prstGeom>
          <a:solidFill>
            <a:srgbClr val="F9F9F9">
              <a:alpha val="19000"/>
            </a:srgb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8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Coefficients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69553" y="1183069"/>
                <a:ext cx="10452894" cy="4948722"/>
              </a:xfrm>
            </p:spPr>
            <p:txBody>
              <a:bodyPr/>
              <a:lstStyle/>
              <a:p>
                <a:pPr>
                  <a:spcBef>
                    <a:spcPts val="0"/>
                  </a:spcBef>
                  <a:spcAft>
                    <a:spcPts val="1200"/>
                  </a:spcAft>
                </a:pPr>
                <a:r>
                  <a:rPr lang="en-US" sz="2400" b="1" dirty="0"/>
                  <a:t>Question: </a:t>
                </a:r>
                <a:r>
                  <a:rPr lang="en-US" sz="2400" dirty="0"/>
                  <a:t>What do you think a predictor coefficient means?</a:t>
                </a:r>
              </a:p>
              <a:p>
                <a:pPr algn="ctr">
                  <a:spcBef>
                    <a:spcPts val="18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𝑆𝑎𝑙𝑒𝑠</m:t>
                      </m:r>
                      <m:r>
                        <a:rPr lang="en-US" sz="2400" b="0" i="1" smtClean="0">
                          <a:solidFill>
                            <a:schemeClr val="tx1">
                              <a:lumMod val="75000"/>
                              <a:lumOff val="25000"/>
                            </a:schemeClr>
                          </a:solidFill>
                          <a:latin typeface="Cambria Math" charset="0"/>
                        </a:rPr>
                        <m:t>=7.5+0.04 </m:t>
                      </m:r>
                      <m:r>
                        <a:rPr lang="en-US" sz="2400" b="0" i="1" smtClean="0">
                          <a:solidFill>
                            <a:schemeClr val="tx1">
                              <a:lumMod val="75000"/>
                              <a:lumOff val="25000"/>
                            </a:schemeClr>
                          </a:solidFill>
                          <a:latin typeface="Cambria Math" charset="0"/>
                        </a:rPr>
                        <m:t>𝑇𝑉</m:t>
                      </m:r>
                    </m:oMath>
                  </m:oMathPara>
                </a14:m>
                <a:endParaRPr lang="en-US" sz="3200" b="1" dirty="0">
                  <a:solidFill>
                    <a:schemeClr val="tx1">
                      <a:lumMod val="75000"/>
                      <a:lumOff val="25000"/>
                    </a:schemeClr>
                  </a:solidFill>
                </a:endParaRPr>
              </a:p>
              <a:p>
                <a:pPr>
                  <a:spcBef>
                    <a:spcPts val="0"/>
                  </a:spcBef>
                  <a:spcAft>
                    <a:spcPts val="600"/>
                  </a:spcAft>
                </a:pPr>
                <a:r>
                  <a:rPr lang="en-US" sz="2400" dirty="0">
                    <a:solidFill>
                      <a:schemeClr val="accent2">
                        <a:lumMod val="75000"/>
                      </a:schemeClr>
                    </a:solidFill>
                  </a:rPr>
                  <a:t>What does 7.5 mean and what does 0.04 mean?</a:t>
                </a:r>
              </a:p>
              <a:p>
                <a:pPr>
                  <a:spcBef>
                    <a:spcPts val="0"/>
                  </a:spcBef>
                  <a:spcAft>
                    <a:spcPts val="600"/>
                  </a:spcAft>
                </a:pPr>
                <a:r>
                  <a:rPr lang="en-US" sz="2400" dirty="0">
                    <a:solidFill>
                      <a:schemeClr val="accent2">
                        <a:lumMod val="75000"/>
                      </a:schemeClr>
                    </a:solidFill>
                  </a:rPr>
                  <a:t>	- If TV advertising expenditures were 0, the estimated Sales would be 7.5 thousand dollars.</a:t>
                </a:r>
              </a:p>
              <a:p>
                <a:pPr>
                  <a:spcBef>
                    <a:spcPts val="0"/>
                  </a:spcBef>
                  <a:spcAft>
                    <a:spcPts val="600"/>
                  </a:spcAft>
                </a:pPr>
                <a:r>
                  <a:rPr lang="en-US" sz="2400" dirty="0">
                    <a:solidFill>
                      <a:schemeClr val="accent2">
                        <a:lumMod val="75000"/>
                      </a:schemeClr>
                    </a:solidFill>
                  </a:rPr>
                  <a:t>	- Every 1 unit (thousand dollars) increase in TV advertising expenditures is associated with a 40 dollar increase in Sales on average. </a:t>
                </a:r>
              </a:p>
              <a:p>
                <a:pPr>
                  <a:spcBef>
                    <a:spcPts val="1200"/>
                  </a:spcBef>
                  <a:spcAft>
                    <a:spcPts val="600"/>
                  </a:spcAft>
                </a:pPr>
                <a:r>
                  <a:rPr lang="en-US" sz="2400" dirty="0">
                    <a:solidFill>
                      <a:schemeClr val="tx1">
                        <a:lumMod val="75000"/>
                        <a:lumOff val="25000"/>
                      </a:schemeClr>
                    </a:solidFill>
                  </a:rPr>
                  <a:t>If we increase the TV by $1000, what would you expect the increase in sales to be? </a:t>
                </a:r>
              </a:p>
              <a:p>
                <a:pPr>
                  <a:spcBef>
                    <a:spcPts val="1200"/>
                  </a:spcBef>
                  <a:spcAft>
                    <a:spcPts val="600"/>
                  </a:spcAft>
                </a:pPr>
                <a:r>
                  <a:rPr lang="en-US" sz="2400" dirty="0">
                    <a:solidFill>
                      <a:schemeClr val="tx1">
                        <a:lumMod val="75000"/>
                        <a:lumOff val="25000"/>
                      </a:schemeClr>
                    </a:solidFill>
                  </a:rPr>
                  <a:t>What if the regression equation was:                                  </a:t>
                </a:r>
              </a:p>
              <a:p>
                <a:pPr algn="ctr">
                  <a:spcBef>
                    <a:spcPts val="1200"/>
                  </a:spcBef>
                  <a:spcAft>
                    <a:spcPts val="600"/>
                  </a:spcAft>
                </a:pPr>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𝑆𝑎𝑙𝑒𝑠</m:t>
                    </m:r>
                    <m:r>
                      <a:rPr lang="en-US" sz="2400" i="1">
                        <a:solidFill>
                          <a:schemeClr val="tx1">
                            <a:lumMod val="75000"/>
                            <a:lumOff val="25000"/>
                          </a:schemeClr>
                        </a:solidFill>
                        <a:latin typeface="Cambria Math" charset="0"/>
                      </a:rPr>
                      <m:t>=7.5+1.01 </m:t>
                    </m:r>
                    <m:r>
                      <a:rPr lang="en-US" sz="2400" i="1">
                        <a:solidFill>
                          <a:schemeClr val="tx1">
                            <a:lumMod val="75000"/>
                            <a:lumOff val="25000"/>
                          </a:schemeClr>
                        </a:solidFill>
                        <a:latin typeface="Cambria Math" charset="0"/>
                      </a:rPr>
                      <m:t>𝑇𝑉</m:t>
                    </m:r>
                  </m:oMath>
                </a14:m>
                <a:r>
                  <a:rPr lang="en-US" sz="2400" dirty="0">
                    <a:solidFill>
                      <a:schemeClr val="tx1">
                        <a:lumMod val="75000"/>
                        <a:lumOff val="25000"/>
                      </a:schemeClr>
                    </a:solidFill>
                  </a:rPr>
                  <a:t>?</a:t>
                </a:r>
              </a:p>
              <a:p>
                <a:pPr>
                  <a:spcBef>
                    <a:spcPts val="0"/>
                  </a:spcBef>
                  <a:spcAft>
                    <a:spcPts val="600"/>
                  </a:spcAft>
                </a:pPr>
                <a:endParaRPr lang="en-US" sz="2400" dirty="0">
                  <a:solidFill>
                    <a:schemeClr val="tx1">
                      <a:lumMod val="75000"/>
                      <a:lumOff val="25000"/>
                    </a:schemeClr>
                  </a:solidFill>
                </a:endParaRPr>
              </a:p>
              <a:p>
                <a:pPr>
                  <a:spcBef>
                    <a:spcPts val="0"/>
                  </a:spcBef>
                  <a:spcAft>
                    <a:spcPts val="600"/>
                  </a:spcAft>
                </a:pPr>
                <a:r>
                  <a:rPr lang="en-US" sz="2400" dirty="0">
                    <a:solidFill>
                      <a:schemeClr val="tx1">
                        <a:lumMod val="75000"/>
                        <a:lumOff val="25000"/>
                      </a:schemeClr>
                    </a:solidFill>
                  </a:rPr>
                  <a:t> </a:t>
                </a:r>
              </a:p>
              <a:p>
                <a:pPr>
                  <a:spcBef>
                    <a:spcPts val="0"/>
                  </a:spcBef>
                  <a:spcAft>
                    <a:spcPts val="600"/>
                  </a:spcAft>
                </a:pPr>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69553" y="1183069"/>
                <a:ext cx="10452894" cy="4948722"/>
              </a:xfrm>
              <a:blipFill>
                <a:blip r:embed="rId3"/>
                <a:stretch>
                  <a:fillRect l="-848" t="-767" r="-8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21765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  gradient descent (a sidebar)</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21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0" presetClass="path" presetSubtype="0" accel="50000" decel="50000" fill="hold" grpId="1" nodeType="withEffect">
                                  <p:stCondLst>
                                    <p:cond delay="500"/>
                                  </p:stCondLst>
                                  <p:childTnLst>
                                    <p:animMotion origin="layout" path="M 3.33333E-6 -2.22222E-6 L 0.03021 0.08496 " pathEditMode="relative" rAng="0" ptsTypes="AA">
                                      <p:cBhvr>
                                        <p:cTn id="34" dur="2000" fill="hold"/>
                                        <p:tgtEl>
                                          <p:spTgt spid="3"/>
                                        </p:tgtEl>
                                        <p:attrNameLst>
                                          <p:attrName>ppt_x</p:attrName>
                                          <p:attrName>ppt_y</p:attrName>
                                        </p:attrNameLst>
                                      </p:cBhvr>
                                      <p:rCtr x="1510" y="423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20" name="Content Placeholder 2"/>
          <p:cNvSpPr>
            <a:spLocks noGrp="1"/>
          </p:cNvSpPr>
          <p:nvPr>
            <p:ph idx="1"/>
          </p:nvPr>
        </p:nvSpPr>
        <p:spPr>
          <a:xfrm>
            <a:off x="833415" y="1177758"/>
            <a:ext cx="10581643" cy="2111143"/>
          </a:xfrm>
        </p:spPr>
        <p:txBody>
          <a:bodyPr/>
          <a:lstStyle/>
          <a:p>
            <a:r>
              <a:rPr lang="en-US" sz="2400" b="1" dirty="0"/>
              <a:t>Question</a:t>
            </a:r>
            <a:r>
              <a:rPr lang="en-US" sz="2400" dirty="0"/>
              <a:t>: What is the mathematical function that describes the slope? </a:t>
            </a:r>
          </a:p>
          <a:p>
            <a:pPr indent="1381125"/>
            <a:r>
              <a:rPr lang="en-US" sz="2400" b="1" dirty="0">
                <a:solidFill>
                  <a:srgbClr val="C00000"/>
                </a:solidFill>
              </a:rPr>
              <a:t>Derivative</a:t>
            </a:r>
            <a:endParaRPr lang="en-US" sz="2400" dirty="0"/>
          </a:p>
          <a:p>
            <a:endParaRPr lang="en-US" sz="2400" dirty="0"/>
          </a:p>
          <a:p>
            <a:r>
              <a:rPr lang="en-US" sz="2400" b="1" dirty="0"/>
              <a:t>Question:  </a:t>
            </a:r>
            <a:r>
              <a:rPr lang="en-US" sz="2400" dirty="0"/>
              <a:t>What do you think it is a good approach for telling the model how to change (what is the step size) to become better? </a:t>
            </a:r>
          </a:p>
          <a:p>
            <a:pPr marL="1381125"/>
            <a:r>
              <a:rPr lang="en-US" sz="2400" b="1" dirty="0">
                <a:solidFill>
                  <a:srgbClr val="C00000"/>
                </a:solidFill>
              </a:rPr>
              <a:t>If the step is proportional to the slope then you avoid overshooting the minimum</a:t>
            </a:r>
          </a:p>
          <a:p>
            <a:endParaRPr lang="en-US" sz="2400" dirty="0"/>
          </a:p>
          <a:p>
            <a:r>
              <a:rPr lang="en-US" sz="2400" b="1" dirty="0"/>
              <a:t>Question</a:t>
            </a:r>
            <a:r>
              <a:rPr lang="en-US" sz="2400" dirty="0"/>
              <a:t>: How do we generalize this to more than one predictor?</a:t>
            </a:r>
          </a:p>
          <a:p>
            <a:r>
              <a:rPr lang="en-US" sz="2400" b="1" dirty="0">
                <a:solidFill>
                  <a:srgbClr val="C00000"/>
                </a:solidFill>
              </a:rPr>
              <a:t>			Take the derivative with respect to each coefficient and do 				the same sequentially</a:t>
            </a:r>
          </a:p>
          <a:p>
            <a:endParaRPr lang="en-US" sz="2400" b="1" dirty="0"/>
          </a:p>
          <a:p>
            <a:endParaRPr lang="en-US" b="1"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24156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p:sp>
        <p:nvSpPr>
          <p:cNvPr id="3" name="Content Placeholder 2"/>
          <p:cNvSpPr>
            <a:spLocks noGrp="1"/>
          </p:cNvSpPr>
          <p:nvPr>
            <p:ph idx="1"/>
          </p:nvPr>
        </p:nvSpPr>
        <p:spPr>
          <a:xfrm>
            <a:off x="833415" y="1077550"/>
            <a:ext cx="10596585" cy="5160412"/>
          </a:xfrm>
        </p:spPr>
        <p:txBody>
          <a:bodyPr/>
          <a:lstStyle/>
          <a:p>
            <a:r>
              <a:rPr lang="en-US" sz="2400" dirty="0"/>
              <a:t>We know that we want to go in the opposite direction of the derivative and we know we want to be making a step proportionally to the derivative. </a:t>
            </a:r>
          </a:p>
          <a:p>
            <a:endParaRPr lang="en-US" sz="2400" dirty="0"/>
          </a:p>
          <a:p>
            <a:pPr>
              <a:spcBef>
                <a:spcPts val="1824"/>
              </a:spcBef>
            </a:pPr>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3074488"/>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3074488"/>
                <a:ext cx="2766335" cy="375872"/>
              </a:xfrm>
              <a:prstGeom prst="rect">
                <a:avLst/>
              </a:prstGeom>
              <a:blipFill rotWithShape="0">
                <a:blip r:embed="rId2"/>
                <a:stretch>
                  <a:fillRect l="-881" t="-3226" r="-2643" b="-25806"/>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and proportional to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mc:AlternateContent xmlns:mc="http://schemas.openxmlformats.org/markup-compatibility/2006" xmlns:a14="http://schemas.microsoft.com/office/drawing/2010/main">
        <mc:Choice Requires="a14">
          <p:sp>
            <p:nvSpPr>
              <p:cNvPr id="9" name="TextBox 8"/>
              <p:cNvSpPr txBox="1"/>
              <p:nvPr/>
            </p:nvSpPr>
            <p:spPr>
              <a:xfrm>
                <a:off x="926894" y="2087393"/>
                <a:ext cx="9269292" cy="369332"/>
              </a:xfrm>
              <a:prstGeom prst="rect">
                <a:avLst/>
              </a:prstGeom>
              <a:noFill/>
            </p:spPr>
            <p:txBody>
              <a:bodyPr wrap="square" lIns="0" tIns="0" rIns="0" bIns="0" rtlCol="0">
                <a:spAutoFit/>
              </a:bodyPr>
              <a:lstStyle/>
              <a:p>
                <a:r>
                  <a:rPr lang="en-US" sz="2400" b="0" dirty="0">
                    <a:solidFill>
                      <a:schemeClr val="tx1">
                        <a:lumMod val="75000"/>
                        <a:lumOff val="25000"/>
                      </a:schemeClr>
                    </a:solidFill>
                  </a:rPr>
                  <a:t>Notation:                                     </a:t>
                </a:r>
                <a:r>
                  <a:rPr lang="en-US" sz="2400" b="0" dirty="0"/>
                  <a:t>       </a:t>
                </a:r>
                <a14:m>
                  <m:oMath xmlns:m="http://schemas.openxmlformats.org/officeDocument/2006/math">
                    <m:r>
                      <a:rPr lang="en-US" sz="2400" b="0" i="1" smtClean="0">
                        <a:latin typeface="Cambria Math" charset="0"/>
                      </a:rPr>
                      <m:t>𝑤</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26894" y="2087393"/>
                <a:ext cx="9269292" cy="369332"/>
              </a:xfrm>
              <a:prstGeom prst="rect">
                <a:avLst/>
              </a:prstGeom>
              <a:blipFill rotWithShape="0">
                <a:blip r:embed="rId5"/>
                <a:stretch>
                  <a:fillRect l="-1972" t="-24590" b="-49180"/>
                </a:stretch>
              </a:blipFill>
            </p:spPr>
            <p:txBody>
              <a:bodyPr/>
              <a:lstStyle/>
              <a:p>
                <a:r>
                  <a:rPr lang="en-US">
                    <a:noFill/>
                  </a:rPr>
                  <a:t> </a:t>
                </a:r>
              </a:p>
            </p:txBody>
          </p:sp>
        </mc:Fallback>
      </mc:AlternateContent>
    </p:spTree>
    <p:extLst>
      <p:ext uri="{BB962C8B-B14F-4D97-AF65-F5344CB8AC3E}">
        <p14:creationId xmlns:p14="http://schemas.microsoft.com/office/powerpoint/2010/main" val="3000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of the regression coefficients:  gradient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114300" marR="0" lvl="0" algn="l" rtl="0">
                  <a:lnSpc>
                    <a:spcPct val="115000"/>
                  </a:lnSpc>
                  <a:spcBef>
                    <a:spcPts val="0"/>
                  </a:spcBef>
                  <a:spcAft>
                    <a:spcPts val="0"/>
                  </a:spcAft>
                  <a:buClr>
                    <a:schemeClr val="dk2"/>
                  </a:buClr>
                  <a:buSzPts val="1800"/>
                </a:pPr>
                <a:r>
                  <a:rPr lang="en-US" sz="2400" b="1" dirty="0"/>
                  <a:t>Summary of Gradient Descent </a:t>
                </a:r>
              </a:p>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b="-224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45</a:t>
            </a:fld>
            <a:endParaRPr lang="en-US"/>
          </a:p>
        </p:txBody>
      </p:sp>
      <p:grpSp>
        <p:nvGrpSpPr>
          <p:cNvPr id="3" name="Group 2"/>
          <p:cNvGrpSpPr/>
          <p:nvPr/>
        </p:nvGrpSpPr>
        <p:grpSpPr>
          <a:xfrm>
            <a:off x="6912028" y="2851581"/>
            <a:ext cx="3691950" cy="2866600"/>
            <a:chOff x="6874450" y="2814003"/>
            <a:chExt cx="3691950" cy="2866600"/>
          </a:xfrm>
        </p:grpSpPr>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127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606554" y="1167801"/>
            <a:ext cx="10823054" cy="2111143"/>
          </a:xfrm>
        </p:spPr>
        <p:txBody>
          <a:bodyPr/>
          <a:lstStyle/>
          <a:p>
            <a:pPr lvl="0">
              <a:spcAft>
                <a:spcPts val="2400"/>
              </a:spcAft>
            </a:pPr>
            <a:r>
              <a:rPr lang="en-US" sz="2400" b="1" dirty="0"/>
              <a:t>Gradient Descent Considerations (more in coming </a:t>
            </a:r>
            <a:br>
              <a:rPr lang="en-US" sz="2400" b="1" dirty="0"/>
            </a:br>
            <a:r>
              <a:rPr lang="en-US" sz="2400" b="1" dirty="0"/>
              <a:t>lectures)</a:t>
            </a:r>
            <a:endParaRPr lang="en-US" sz="2400" dirty="0">
              <a:latin typeface="Karla" charset="0"/>
              <a:ea typeface="Karla" charset="0"/>
              <a:cs typeface="Karla" charset="0"/>
            </a:endParaRPr>
          </a:p>
          <a:p>
            <a:pPr marL="342900" indent="-342900">
              <a:spcAft>
                <a:spcPts val="2400"/>
              </a:spcAft>
              <a:buFont typeface="Arial" charset="0"/>
              <a:buChar char="•"/>
            </a:pPr>
            <a:r>
              <a:rPr lang="en-US" sz="2400" dirty="0">
                <a:latin typeface="Karla" charset="0"/>
                <a:ea typeface="Karla" charset="0"/>
                <a:cs typeface="Karla" charset="0"/>
              </a:rPr>
              <a:t>We still need to derive or compute the derivatives.</a:t>
            </a:r>
          </a:p>
          <a:p>
            <a:pPr marL="342900" indent="-342900">
              <a:spcAft>
                <a:spcPts val="2400"/>
              </a:spcAft>
              <a:buFont typeface="Arial" charset="0"/>
              <a:buChar char="•"/>
            </a:pPr>
            <a:r>
              <a:rPr lang="en-US" sz="2400" dirty="0">
                <a:latin typeface="Karla" charset="0"/>
                <a:ea typeface="Karla" charset="0"/>
                <a:cs typeface="Karla" charset="0"/>
              </a:rPr>
              <a:t>We need to know what is the learning rate or how </a:t>
            </a:r>
            <a:br>
              <a:rPr lang="en-US" sz="2400" dirty="0">
                <a:latin typeface="Karla" charset="0"/>
                <a:ea typeface="Karla" charset="0"/>
                <a:cs typeface="Karla" charset="0"/>
              </a:rPr>
            </a:br>
            <a:r>
              <a:rPr lang="en-US" sz="2400" dirty="0">
                <a:latin typeface="Karla" charset="0"/>
                <a:ea typeface="Karla" charset="0"/>
                <a:cs typeface="Karla" charset="0"/>
              </a:rPr>
              <a:t>to set it.</a:t>
            </a:r>
          </a:p>
          <a:p>
            <a:pPr marL="342900" indent="-342900">
              <a:spcAft>
                <a:spcPts val="2400"/>
              </a:spcAft>
              <a:buFont typeface="Arial" charset="0"/>
              <a:buChar char="•"/>
            </a:pPr>
            <a:r>
              <a:rPr lang="en-US" sz="2400" dirty="0">
                <a:latin typeface="Karla" charset="0"/>
                <a:ea typeface="Karla" charset="0"/>
                <a:cs typeface="Karla" charset="0"/>
              </a:rPr>
              <a:t>We need to avoid local minima.</a:t>
            </a:r>
          </a:p>
          <a:p>
            <a:pPr marL="342900" indent="-342900">
              <a:spcAft>
                <a:spcPts val="2400"/>
              </a:spcAft>
              <a:buFont typeface="Arial" charset="0"/>
              <a:buChar char="•"/>
            </a:pPr>
            <a:r>
              <a:rPr lang="en-US" sz="2400" dirty="0">
                <a:latin typeface="Karla" charset="0"/>
                <a:ea typeface="Karla" charset="0"/>
                <a:cs typeface="Karla" charset="0"/>
              </a:rPr>
              <a:t>Finally, the full loss function includes summing up all individual ‘</a:t>
            </a:r>
            <a:r>
              <a:rPr lang="en-US" sz="2400" i="1" dirty="0">
                <a:latin typeface="Karla" charset="0"/>
                <a:ea typeface="Karla" charset="0"/>
                <a:cs typeface="Karla" charset="0"/>
              </a:rPr>
              <a:t>errors’.</a:t>
            </a:r>
            <a:r>
              <a:rPr lang="en-US" sz="2400" dirty="0">
                <a:latin typeface="Karla" charset="0"/>
                <a:ea typeface="Karla" charset="0"/>
                <a:cs typeface="Karla" charset="0"/>
              </a:rPr>
              <a:t> This can be hundreds of thousands of examples. </a:t>
            </a:r>
            <a:endParaRPr lang="en-US" sz="2400"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5" name="Group 4"/>
          <p:cNvGrpSpPr/>
          <p:nvPr/>
        </p:nvGrpSpPr>
        <p:grpSpPr>
          <a:xfrm>
            <a:off x="8150758" y="1169317"/>
            <a:ext cx="3691950" cy="2866600"/>
            <a:chOff x="6874450" y="2814003"/>
            <a:chExt cx="3691950" cy="2866600"/>
          </a:xfrm>
        </p:grpSpPr>
        <p:sp>
          <p:nvSpPr>
            <p:cNvPr id="6"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7"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8"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0"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2"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3"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dirty="0"/>
                <a:t>L</a:t>
              </a:r>
              <a:endParaRPr sz="1800" b="1" dirty="0"/>
            </a:p>
          </p:txBody>
        </p:sp>
        <p:sp>
          <p:nvSpPr>
            <p:cNvPr id="14"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5"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7"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5"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6"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7"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28"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29"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0"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p:grpSp>
    </p:spTree>
    <p:extLst>
      <p:ext uri="{BB962C8B-B14F-4D97-AF65-F5344CB8AC3E}">
        <p14:creationId xmlns:p14="http://schemas.microsoft.com/office/powerpoint/2010/main" val="19669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considerations</a:t>
            </a:r>
          </a:p>
        </p:txBody>
      </p:sp>
      <p:sp>
        <p:nvSpPr>
          <p:cNvPr id="3" name="Content Placeholder 2"/>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there is just one single minimum because the loss function is convex.</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In linear regression the best coefficient estimates have a closed form solution, so no need for gradient descent. </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If we were to change our loss function (say to minimize mean absolute error instead of mean square error), then gradient descent would be a very useful approach.</a:t>
            </a:r>
          </a:p>
          <a:p>
            <a:pPr marL="514350" lvl="0" indent="-514350">
              <a:spcAft>
                <a:spcPts val="2400"/>
              </a:spcAft>
              <a:buFont typeface="Arial" panose="020B0604020202020204" pitchFamily="34" charset="0"/>
              <a:buChar char="•"/>
            </a:pPr>
            <a:r>
              <a:rPr lang="en-US" dirty="0">
                <a:latin typeface="Karla" charset="0"/>
                <a:ea typeface="Karla" charset="0"/>
                <a:cs typeface="Karla" charset="0"/>
              </a:rPr>
              <a:t>We will talk about optimization again in future lectures (in the context of Neural Networks, for example). </a:t>
            </a: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Tree>
    <p:extLst>
      <p:ext uri="{BB962C8B-B14F-4D97-AF65-F5344CB8AC3E}">
        <p14:creationId xmlns:p14="http://schemas.microsoft.com/office/powerpoint/2010/main" val="3541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we will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520950" cy="5317171"/>
              </a:xfrm>
            </p:spPr>
            <p:txBody>
              <a:bodyPr/>
              <a:lstStyle/>
              <a:p>
                <a:pPr>
                  <a:spcBef>
                    <a:spcPts val="1872"/>
                  </a:spcBef>
                  <a:spcAft>
                    <a:spcPts val="1200"/>
                  </a:spcAft>
                </a:pPr>
                <a:r>
                  <a:rPr lang="en-US" sz="2200" b="1" dirty="0"/>
                  <a:t>Model Fitness </a:t>
                </a:r>
              </a:p>
              <a:p>
                <a:pPr>
                  <a:spcBef>
                    <a:spcPts val="0"/>
                  </a:spcBef>
                  <a:spcAft>
                    <a:spcPts val="1200"/>
                  </a:spcAft>
                </a:pPr>
                <a:r>
                  <a:rPr lang="en-US" sz="2200" dirty="0"/>
                  <a:t>	How does the model perform predicting? How should we measure this?</a:t>
                </a:r>
                <a:endParaRPr lang="en-US" sz="2200" b="1" dirty="0"/>
              </a:p>
              <a:p>
                <a:pPr>
                  <a:spcBef>
                    <a:spcPts val="1872"/>
                  </a:spcBef>
                  <a:spcAft>
                    <a:spcPts val="1200"/>
                  </a:spcAft>
                </a:pPr>
                <a:r>
                  <a:rPr lang="en-US" sz="2200" b="1" dirty="0"/>
                  <a:t>Comparison of Two Models   </a:t>
                </a:r>
              </a:p>
              <a:p>
                <a:pPr>
                  <a:spcBef>
                    <a:spcPts val="0"/>
                  </a:spcBef>
                  <a:spcAft>
                    <a:spcPts val="1200"/>
                  </a:spcAft>
                </a:pPr>
                <a:r>
                  <a:rPr lang="en-US" sz="2200" dirty="0"/>
                  <a:t>	How do we choose from two different models?  How can we prevent overfitting?</a:t>
                </a:r>
              </a:p>
              <a:p>
                <a:pPr>
                  <a:spcBef>
                    <a:spcPts val="1872"/>
                  </a:spcBef>
                  <a:spcAft>
                    <a:spcPts val="1200"/>
                  </a:spcAft>
                </a:pPr>
                <a:r>
                  <a:rPr lang="en-US" sz="2200" b="1" dirty="0"/>
                  <a:t>Evaluating Significance of Predictors </a:t>
                </a:r>
              </a:p>
              <a:p>
                <a:pPr>
                  <a:spcBef>
                    <a:spcPts val="0"/>
                  </a:spcBef>
                  <a:spcAft>
                    <a:spcPts val="1200"/>
                  </a:spcAft>
                </a:pPr>
                <a:r>
                  <a:rPr lang="en-US" sz="2200" dirty="0"/>
                  <a:t>	Does the outcome truly depend on the predictors?  What is a plausible range of values 	for the true </a:t>
                </a:r>
                <a14:m>
                  <m:oMath xmlns:m="http://schemas.openxmlformats.org/officeDocument/2006/math">
                    <m:r>
                      <a:rPr lang="en-US" sz="2200" b="0" i="1" smtClean="0">
                        <a:latin typeface="Cambria Math" panose="02040503050406030204" pitchFamily="18" charset="0"/>
                      </a:rPr>
                      <m:t>𝛽</m:t>
                    </m:r>
                  </m:oMath>
                </a14:m>
                <a:r>
                  <a:rPr lang="en-US" sz="2200" dirty="0"/>
                  <a:t>?</a:t>
                </a:r>
                <a:endParaRPr lang="en-US" sz="2200" b="1" dirty="0"/>
              </a:p>
              <a:p>
                <a:pPr>
                  <a:spcBef>
                    <a:spcPts val="672"/>
                  </a:spcBef>
                  <a:spcAft>
                    <a:spcPts val="1200"/>
                  </a:spcAft>
                </a:pPr>
                <a:r>
                  <a:rPr lang="en-US" sz="2200" b="1" dirty="0"/>
                  <a:t>How well do we know </a:t>
                </a:r>
                <a14:m>
                  <m:oMath xmlns:m="http://schemas.openxmlformats.org/officeDocument/2006/math">
                    <m:acc>
                      <m:accPr>
                        <m:chr m:val="̂"/>
                        <m:ctrlPr>
                          <a:rPr lang="en-US" sz="2200" b="1" i="1" smtClean="0">
                            <a:latin typeface="Cambria Math" panose="02040503050406030204" pitchFamily="18" charset="0"/>
                          </a:rPr>
                        </m:ctrlPr>
                      </m:accPr>
                      <m:e>
                        <m:r>
                          <a:rPr lang="en-US" sz="2200" b="1" i="1" smtClean="0">
                            <a:latin typeface="Cambria Math" charset="0"/>
                          </a:rPr>
                          <m:t>𝒇</m:t>
                        </m:r>
                      </m:e>
                    </m:acc>
                  </m:oMath>
                </a14:m>
                <a:r>
                  <a:rPr lang="en-US" sz="2200" b="1" dirty="0"/>
                  <a:t> </a:t>
                </a:r>
              </a:p>
              <a:p>
                <a:pPr>
                  <a:spcBef>
                    <a:spcPts val="0"/>
                  </a:spcBef>
                  <a:spcAft>
                    <a:spcPts val="1200"/>
                  </a:spcAft>
                </a:pPr>
                <a:r>
                  <a:rPr lang="en-US" sz="2200" dirty="0"/>
                  <a:t>	 What is a plausible range of values for the true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r>
                      <a:rPr lang="en-US" sz="2200" i="1">
                        <a:latin typeface="Cambria Math" panose="02040503050406030204" pitchFamily="18" charset="0"/>
                      </a:rPr>
                      <m:t> </m:t>
                    </m:r>
                  </m:oMath>
                </a14:m>
                <a:r>
                  <a:rPr lang="en-US" sz="2200" dirty="0"/>
                  <a:t>at a particular (based on our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charset="0"/>
                          </a:rPr>
                          <m:t>𝑓</m:t>
                        </m:r>
                      </m:e>
                    </m:acc>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𝑥</m:t>
                            </m:r>
                          </m:e>
                          <m:sup>
                            <m:r>
                              <a:rPr lang="en-US" sz="2200" i="1">
                                <a:latin typeface="Cambria Math" panose="02040503050406030204" pitchFamily="18" charset="0"/>
                              </a:rPr>
                              <m:t>∗</m:t>
                            </m:r>
                          </m:sup>
                        </m:sSup>
                      </m:e>
                    </m:d>
                  </m:oMath>
                </a14:m>
                <a:r>
                  <a:rPr lang="en-US" sz="2200" dirty="0"/>
                  <a:t>)?</a:t>
                </a:r>
              </a:p>
              <a:p>
                <a:pPr>
                  <a:spcBef>
                    <a:spcPts val="1872"/>
                  </a:spcBef>
                  <a:spcAft>
                    <a:spcPts val="1200"/>
                  </a:spcAft>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520950" cy="5317171"/>
              </a:xfrm>
              <a:blipFill>
                <a:blip r:embed="rId3"/>
                <a:stretch>
                  <a:fillRect l="-602" t="-476" r="-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dirty="0"/>
          </a:p>
        </p:txBody>
      </p:sp>
    </p:spTree>
    <p:extLst>
      <p:ext uri="{BB962C8B-B14F-4D97-AF65-F5344CB8AC3E}">
        <p14:creationId xmlns:p14="http://schemas.microsoft.com/office/powerpoint/2010/main" val="3675711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a:t>
            </a:r>
            <a:r>
              <a:rPr lang="en-US" sz="2400" b="1"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345707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a:solidFill>
                  <a:schemeClr val="bg2"/>
                </a:solidFill>
              </a:rPr>
              <a:t>ACADEMIC </a:t>
            </a:r>
            <a:r>
              <a:rPr lang="en-US" sz="4000" dirty="0">
                <a:solidFill>
                  <a:schemeClr val="bg2"/>
                </a:solidFill>
              </a:rPr>
              <a:t>HONESTY</a:t>
            </a:r>
          </a:p>
        </p:txBody>
      </p:sp>
      <p:sp>
        <p:nvSpPr>
          <p:cNvPr id="3" name="Rectangle 2"/>
          <p:cNvSpPr/>
          <p:nvPr/>
        </p:nvSpPr>
        <p:spPr>
          <a:xfrm>
            <a:off x="752181" y="1369026"/>
            <a:ext cx="10896596" cy="5647700"/>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the course’s own lessons and integrate into your own work.</a:t>
            </a:r>
          </a:p>
          <a:p>
            <a:r>
              <a:rPr lang="en-US" sz="2800" dirty="0">
                <a:solidFill>
                  <a:schemeClr val="tx1">
                    <a:lumMod val="75000"/>
                    <a:lumOff val="25000"/>
                  </a:schemeClr>
                </a:solidFill>
              </a:rPr>
              <a:t>➔ Searching for or soliciting outright solutions to problem sets online or elsewhere. Or providing solutions to problem sets to individuals who might take this course in the future.</a:t>
            </a: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Splitting a problem set’s workload with another individual and combining your work.</a:t>
            </a:r>
          </a:p>
          <a:p>
            <a:pPr>
              <a:spcBef>
                <a:spcPts val="600"/>
              </a:spcBef>
            </a:pP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22050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921290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How can a model be evaluated for accuracy?  What should we measure?</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542627" y="983807"/>
            <a:ext cx="6858002" cy="4572001"/>
          </a:xfrm>
          <a:prstGeom prst="rect">
            <a:avLst/>
          </a:prstGeom>
        </p:spPr>
      </p:pic>
      <p:sp>
        <p:nvSpPr>
          <p:cNvPr id="10" name="TextBox 9">
            <a:extLst>
              <a:ext uri="{FF2B5EF4-FFF2-40B4-BE49-F238E27FC236}">
                <a16:creationId xmlns:a16="http://schemas.microsoft.com/office/drawing/2014/main" id="{C89ED07F-852E-D44E-99B1-11E134F09C74}"/>
              </a:ext>
            </a:extLst>
          </p:cNvPr>
          <p:cNvSpPr txBox="1"/>
          <p:nvPr/>
        </p:nvSpPr>
        <p:spPr>
          <a:xfrm>
            <a:off x="655957" y="5555808"/>
            <a:ext cx="1156810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Some measurement or summary of the residuals (errors) from the model is a good choice… </a:t>
            </a:r>
          </a:p>
        </p:txBody>
      </p:sp>
    </p:spTree>
    <p:extLst>
      <p:ext uri="{BB962C8B-B14F-4D97-AF65-F5344CB8AC3E}">
        <p14:creationId xmlns:p14="http://schemas.microsoft.com/office/powerpoint/2010/main" val="1924697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MSE </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755148"/>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baseline="300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Note: this is just dividing the loss function we saw before in regression by the sample size, </a:t>
                </a:r>
                <a:r>
                  <a:rPr lang="en-US" sz="2400" i="1" dirty="0">
                    <a:solidFill>
                      <a:schemeClr val="tx1">
                        <a:lumMod val="75000"/>
                        <a:lumOff val="25000"/>
                      </a:schemeClr>
                    </a:solidFill>
                    <a:latin typeface="Karla" charset="0"/>
                    <a:ea typeface="Karla" charset="0"/>
                    <a:cs typeface="Karla" charset="0"/>
                  </a:rPr>
                  <a:t>n</a:t>
                </a:r>
                <a:r>
                  <a:rPr lang="en-US" sz="2400" dirty="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755148"/>
              </a:xfrm>
              <a:prstGeom prst="rect">
                <a:avLst/>
              </a:prstGeom>
              <a:blipFill>
                <a:blip r:embed="rId3"/>
                <a:stretch>
                  <a:fillRect l="-824" t="-798" r="-353"/>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2703314"/>
            <a:ext cx="3759200" cy="1005840"/>
          </a:xfrm>
          <a:prstGeom prst="rect">
            <a:avLst/>
          </a:prstGeom>
        </p:spPr>
      </p:pic>
    </p:spTree>
    <p:extLst>
      <p:ext uri="{BB962C8B-B14F-4D97-AF65-F5344CB8AC3E}">
        <p14:creationId xmlns:p14="http://schemas.microsoft.com/office/powerpoint/2010/main" val="637191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RMSE </a:t>
            </a:r>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372833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022858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54</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569660"/>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 </a:t>
              </a:r>
            </a:p>
            <a:p>
              <a:r>
                <a:rPr lang="en-US" sz="2400" dirty="0">
                  <a:solidFill>
                    <a:schemeClr val="tx1">
                      <a:lumMod val="75000"/>
                      <a:lumOff val="25000"/>
                    </a:schemeClr>
                  </a:solidFill>
                  <a:latin typeface="Karla" charset="0"/>
                  <a:ea typeface="Karla" charset="0"/>
                  <a:cs typeface="Karla" charset="0"/>
                </a:rPr>
                <a:t>Is the model now worse?</a:t>
              </a:r>
              <a:endParaRPr lang="en-US" sz="2400" dirty="0"/>
            </a:p>
          </p:txBody>
        </p:sp>
      </p:grpSp>
    </p:spTree>
    <p:extLst>
      <p:ext uri="{BB962C8B-B14F-4D97-AF65-F5344CB8AC3E}">
        <p14:creationId xmlns:p14="http://schemas.microsoft.com/office/powerpoint/2010/main" val="229223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25260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r>
              <a:rPr lang="en-US" i="1" dirty="0"/>
              <a:t>R</a:t>
            </a:r>
            <a:r>
              <a:rPr lang="en-US" baseline="30000" dirty="0"/>
              <a:t>2</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2400"/>
              </a:spcAft>
              <a:buFont typeface="Arial" panose="020B0604020202020204" pitchFamily="34" charset="0"/>
              <a:buChar char="•"/>
            </a:pPr>
            <a:r>
              <a:rPr lang="en-US" sz="2400" dirty="0">
                <a:latin typeface="Karla" charset="0"/>
                <a:ea typeface="Karla" charset="0"/>
                <a:cs typeface="Karla" charset="0"/>
              </a:rPr>
              <a:t>Note: MSE and RMSE are dependent on the units of the response variable: which is both a good and a bad thing.</a:t>
            </a:r>
          </a:p>
          <a:p>
            <a:pPr marL="514350" lvl="0" indent="-514350">
              <a:spcAft>
                <a:spcPts val="2400"/>
              </a:spcAft>
              <a:buFont typeface="Arial" panose="020B0604020202020204" pitchFamily="34" charset="0"/>
              <a:buChar char="•"/>
            </a:pPr>
            <a:r>
              <a:rPr lang="en-US" sz="2400" i="1" dirty="0">
                <a:latin typeface="Karla" charset="0"/>
                <a:ea typeface="Karla" charset="0"/>
                <a:cs typeface="Karla" charset="0"/>
              </a:rPr>
              <a:t>R</a:t>
            </a:r>
            <a:r>
              <a:rPr lang="en-US" sz="2400" baseline="30000" dirty="0">
                <a:latin typeface="Karla" charset="0"/>
                <a:ea typeface="Karla" charset="0"/>
                <a:cs typeface="Karla" charset="0"/>
              </a:rPr>
              <a:t>2</a:t>
            </a:r>
            <a:r>
              <a:rPr lang="en-US" sz="2400" dirty="0">
                <a:latin typeface="Karla" charset="0"/>
                <a:ea typeface="Karla" charset="0"/>
                <a:cs typeface="Karla" charset="0"/>
              </a:rPr>
              <a:t> is an alternative metric: it gets rid of units and measures </a:t>
            </a:r>
            <a:r>
              <a:rPr lang="en-US" sz="2400" b="1" dirty="0">
                <a:latin typeface="Karla" charset="0"/>
                <a:ea typeface="Karla" charset="0"/>
                <a:cs typeface="Karla" charset="0"/>
              </a:rPr>
              <a:t>the percentage of variability in the response that is associated with the predictor(s) based on the model</a:t>
            </a:r>
            <a:r>
              <a:rPr lang="en-US" sz="2400" dirty="0">
                <a:latin typeface="Karla" charset="0"/>
                <a:ea typeface="Karla" charset="0"/>
                <a:cs typeface="Karla" charset="0"/>
              </a:rPr>
              <a:t>.  This is in reference to the baseline of simply using the sample mean to do the predictions (aka, not using the predictors).</a:t>
            </a:r>
          </a:p>
        </p:txBody>
      </p:sp>
      <p:pic>
        <p:nvPicPr>
          <p:cNvPr id="12" name="Picture 11">
            <a:extLst>
              <a:ext uri="{FF2B5EF4-FFF2-40B4-BE49-F238E27FC236}">
                <a16:creationId xmlns:a16="http://schemas.microsoft.com/office/drawing/2014/main" id="{D732004F-50AF-2D45-A0A6-26E4D99F3B28}"/>
              </a:ext>
            </a:extLst>
          </p:cNvPr>
          <p:cNvPicPr>
            <a:picLocks noChangeAspect="1"/>
          </p:cNvPicPr>
          <p:nvPr/>
        </p:nvPicPr>
        <p:blipFill>
          <a:blip r:embed="rId2"/>
          <a:stretch>
            <a:fillRect/>
          </a:stretch>
        </p:blipFill>
        <p:spPr>
          <a:xfrm>
            <a:off x="4172869" y="4051916"/>
            <a:ext cx="3596640" cy="924560"/>
          </a:xfrm>
          <a:prstGeom prst="rect">
            <a:avLst/>
          </a:prstGeom>
        </p:spPr>
      </p:pic>
    </p:spTree>
    <p:extLst>
      <p:ext uri="{BB962C8B-B14F-4D97-AF65-F5344CB8AC3E}">
        <p14:creationId xmlns:p14="http://schemas.microsoft.com/office/powerpoint/2010/main" val="21158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a:t>
            </a:r>
            <a:r>
              <a:rPr lang="en-US" baseline="30000" dirty="0"/>
              <a:t>2</a:t>
            </a:r>
            <a:r>
              <a:rPr lang="en-US" dirty="0"/>
              <a:t>: some details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338388"/>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for predicting the observed responses,</a:t>
                </a:r>
                <a:r>
                  <a:rPr lang="en-US" sz="2400" dirty="0">
                    <a:solidFill>
                      <a:schemeClr val="tx1">
                        <a:lumMod val="75000"/>
                        <a:lumOff val="25000"/>
                      </a:schemeClr>
                    </a:solidFill>
                    <a:ea typeface="Karla" charset="0"/>
                    <a:cs typeface="Karla" charset="0"/>
                  </a:rPr>
                  <a:t>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at predicting the </a:t>
                </a:r>
                <a14:m>
                  <m:oMath xmlns:m="http://schemas.openxmlformats.org/officeDocument/2006/math">
                    <m:sSubSup>
                      <m:sSubSupPr>
                        <m:ctrlPr>
                          <a:rPr lang="en-US" sz="2400" i="1">
                            <a:solidFill>
                              <a:schemeClr val="tx1">
                                <a:lumMod val="75000"/>
                                <a:lumOff val="25000"/>
                              </a:schemeClr>
                            </a:solidFill>
                            <a:latin typeface="Cambria Math" panose="02040503050406030204" pitchFamily="18" charset="0"/>
                            <a:ea typeface="Karla" charset="0"/>
                            <a:cs typeface="Karla" charset="0"/>
                          </a:rPr>
                        </m:ctrlPr>
                      </m:sSubSupPr>
                      <m:e>
                        <m:r>
                          <a:rPr lang="en-US" sz="2400" i="1">
                            <a:solidFill>
                              <a:schemeClr val="tx1">
                                <a:lumMod val="75000"/>
                                <a:lumOff val="25000"/>
                              </a:schemeClr>
                            </a:solidFill>
                            <a:latin typeface="Cambria Math" panose="02040503050406030204" pitchFamily="18" charset="0"/>
                            <a:ea typeface="Karla" charset="0"/>
                            <a:cs typeface="Karla" charset="0"/>
                          </a:rPr>
                          <m:t>𝑦</m:t>
                        </m:r>
                      </m:e>
                      <m:sub>
                        <m:r>
                          <a:rPr lang="en-US" sz="2400" i="1">
                            <a:solidFill>
                              <a:schemeClr val="tx1">
                                <a:lumMod val="75000"/>
                                <a:lumOff val="25000"/>
                              </a:schemeClr>
                            </a:solidFill>
                            <a:latin typeface="Cambria Math" panose="02040503050406030204" pitchFamily="18" charset="0"/>
                            <a:ea typeface="Karla" charset="0"/>
                            <a:cs typeface="Karla" charset="0"/>
                          </a:rPr>
                          <m:t>𝑖</m:t>
                        </m:r>
                      </m:sub>
                      <m:sup>
                        <m:r>
                          <a:rPr lang="en-US" sz="2400" i="1">
                            <a:solidFill>
                              <a:schemeClr val="tx1">
                                <a:lumMod val="75000"/>
                                <a:lumOff val="25000"/>
                              </a:schemeClr>
                            </a:solidFill>
                            <a:latin typeface="Cambria Math" panose="02040503050406030204" pitchFamily="18" charset="0"/>
                            <a:ea typeface="Karla" charset="0"/>
                            <a:cs typeface="Karla" charset="0"/>
                          </a:rPr>
                          <m:t>′</m:t>
                        </m:r>
                      </m:sup>
                    </m:sSubSup>
                    <m:r>
                      <a:rPr lang="en-US" sz="2400" i="1">
                        <a:solidFill>
                          <a:schemeClr val="tx1">
                            <a:lumMod val="75000"/>
                            <a:lumOff val="25000"/>
                          </a:schemeClr>
                        </a:solidFill>
                        <a:latin typeface="Cambria Math" panose="02040503050406030204" pitchFamily="18" charset="0"/>
                        <a:ea typeface="Karla" charset="0"/>
                        <a:cs typeface="Karla" charset="0"/>
                      </a:rPr>
                      <m:t>𝑠</m:t>
                    </m:r>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r>
                  <a:rPr lang="en-US" sz="2400" dirty="0">
                    <a:solidFill>
                      <a:schemeClr val="tx1">
                        <a:lumMod val="75000"/>
                        <a:lumOff val="25000"/>
                      </a:schemeClr>
                    </a:solidFill>
                    <a:latin typeface="Karla" charset="0"/>
                    <a:ea typeface="Karla" charset="0"/>
                    <a:cs typeface="Karla" charset="0"/>
                  </a:rPr>
                  <a:t>.</a:t>
                </a: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worse than using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When can this happen?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338388"/>
              </a:xfrm>
              <a:blipFill>
                <a:blip r:embed="rId3"/>
                <a:stretch>
                  <a:fillRect l="-736" t="-1081" b="-70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dirty="0"/>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065564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16255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introduction to overfitting</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11" name="Content Placeholder 2">
            <a:extLst>
              <a:ext uri="{FF2B5EF4-FFF2-40B4-BE49-F238E27FC236}">
                <a16:creationId xmlns:a16="http://schemas.microsoft.com/office/drawing/2014/main" id="{011474E1-82FA-E041-8CA6-957E20D54601}"/>
              </a:ext>
            </a:extLst>
          </p:cNvPr>
          <p:cNvSpPr>
            <a:spLocks noGrp="1"/>
          </p:cNvSpPr>
          <p:nvPr>
            <p:ph idx="1"/>
          </p:nvPr>
        </p:nvSpPr>
        <p:spPr>
          <a:xfrm>
            <a:off x="559662" y="983807"/>
            <a:ext cx="10823054" cy="2111143"/>
          </a:xfrm>
        </p:spPr>
        <p:txBody>
          <a:bodyPr/>
          <a:lstStyle/>
          <a:p>
            <a:pPr marL="514350" lvl="0" indent="-514350">
              <a:spcAft>
                <a:spcPts val="1200"/>
              </a:spcAft>
              <a:buFont typeface="Arial" panose="020B0604020202020204" pitchFamily="34" charset="0"/>
              <a:buChar char="•"/>
            </a:pPr>
            <a:r>
              <a:rPr lang="en-US" dirty="0">
                <a:latin typeface="Karla" charset="0"/>
                <a:ea typeface="Karla" charset="0"/>
                <a:cs typeface="Karla" charset="0"/>
              </a:rPr>
              <a:t>The metrics of model fitness/accuracy we’ve seen (</a:t>
            </a:r>
            <a:r>
              <a:rPr lang="en-US" i="1" dirty="0">
                <a:latin typeface="Karla" charset="0"/>
                <a:ea typeface="Karla" charset="0"/>
                <a:cs typeface="Karla" charset="0"/>
              </a:rPr>
              <a:t>SSE</a:t>
            </a:r>
            <a:r>
              <a:rPr lang="en-US" dirty="0">
                <a:latin typeface="Karla" charset="0"/>
                <a:ea typeface="Karla" charset="0"/>
                <a:cs typeface="Karla" charset="0"/>
              </a:rPr>
              <a:t>, </a:t>
            </a:r>
            <a:r>
              <a:rPr lang="en-US" i="1" dirty="0">
                <a:latin typeface="Karla" charset="0"/>
                <a:ea typeface="Karla" charset="0"/>
                <a:cs typeface="Karla" charset="0"/>
              </a:rPr>
              <a:t>MSE</a:t>
            </a:r>
            <a:r>
              <a:rPr lang="en-US" dirty="0">
                <a:latin typeface="Karla" charset="0"/>
                <a:ea typeface="Karla" charset="0"/>
                <a:cs typeface="Karla" charset="0"/>
              </a:rPr>
              <a:t>, </a:t>
            </a:r>
            <a:r>
              <a:rPr lang="en-US" i="1" dirty="0">
                <a:latin typeface="Karla" charset="0"/>
                <a:ea typeface="Karla" charset="0"/>
                <a:cs typeface="Karla" charset="0"/>
              </a:rPr>
              <a:t>RMSE</a:t>
            </a:r>
            <a:r>
              <a:rPr lang="en-US" dirty="0">
                <a:latin typeface="Karla" charset="0"/>
                <a:ea typeface="Karla" charset="0"/>
                <a:cs typeface="Karla" charset="0"/>
              </a:rPr>
              <a:t>, and </a:t>
            </a:r>
            <a:r>
              <a:rPr lang="en-US" i="1" dirty="0">
                <a:latin typeface="Karla" charset="0"/>
                <a:ea typeface="Karla" charset="0"/>
                <a:cs typeface="Karla" charset="0"/>
              </a:rPr>
              <a:t>R</a:t>
            </a:r>
            <a:r>
              <a:rPr lang="en-US" baseline="30000" dirty="0">
                <a:latin typeface="Karla" charset="0"/>
                <a:ea typeface="Karla" charset="0"/>
                <a:cs typeface="Karla" charset="0"/>
              </a:rPr>
              <a:t>2</a:t>
            </a:r>
            <a:r>
              <a:rPr lang="en-US" dirty="0">
                <a:latin typeface="Karla" charset="0"/>
                <a:ea typeface="Karla" charset="0"/>
                <a:cs typeface="Karla" charset="0"/>
              </a:rPr>
              <a:t>) are all prone to the same issue: overfitting.</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Overfitting can occur since a more complex model (like </a:t>
            </a:r>
            <a:r>
              <a:rPr lang="en-US" i="1" dirty="0">
                <a:latin typeface="Karla" charset="0"/>
                <a:ea typeface="Karla" charset="0"/>
                <a:cs typeface="Karla" charset="0"/>
              </a:rPr>
              <a:t>k</a:t>
            </a:r>
            <a:r>
              <a:rPr lang="en-US" dirty="0">
                <a:latin typeface="Karla" charset="0"/>
                <a:ea typeface="Karla" charset="0"/>
                <a:cs typeface="Karla" charset="0"/>
              </a:rPr>
              <a:t> = 1 in </a:t>
            </a:r>
            <a:r>
              <a:rPr lang="en-US" i="1" dirty="0">
                <a:latin typeface="Karla" charset="0"/>
                <a:ea typeface="Karla" charset="0"/>
                <a:cs typeface="Karla" charset="0"/>
              </a:rPr>
              <a:t>k</a:t>
            </a:r>
            <a:r>
              <a:rPr lang="en-US" dirty="0">
                <a:latin typeface="Karla" charset="0"/>
                <a:ea typeface="Karla" charset="0"/>
                <a:cs typeface="Karla" charset="0"/>
              </a:rPr>
              <a:t>-NN) will </a:t>
            </a:r>
            <a:r>
              <a:rPr lang="en-US" i="1" dirty="0">
                <a:latin typeface="Karla" charset="0"/>
                <a:ea typeface="Karla" charset="0"/>
                <a:cs typeface="Karla" charset="0"/>
              </a:rPr>
              <a:t>always(</a:t>
            </a:r>
            <a:r>
              <a:rPr lang="en-US" dirty="0">
                <a:latin typeface="Karla" charset="0"/>
                <a:ea typeface="Karla" charset="0"/>
                <a:cs typeface="Karla" charset="0"/>
              </a:rPr>
              <a:t>?) lead to more accurate results when evaluated on the same set of data that the model was fit (estimated) to.</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issue of overfitting can be cured (improved at least) by using a different set of data then what was used when fitting the model.</a:t>
            </a:r>
          </a:p>
          <a:p>
            <a:pPr marL="514350" lvl="0" indent="-514350">
              <a:spcAft>
                <a:spcPts val="1200"/>
              </a:spcAft>
              <a:buFont typeface="Arial" panose="020B0604020202020204" pitchFamily="34" charset="0"/>
              <a:buChar char="•"/>
            </a:pPr>
            <a:r>
              <a:rPr lang="en-US" dirty="0">
                <a:latin typeface="Karla" charset="0"/>
                <a:ea typeface="Karla" charset="0"/>
                <a:cs typeface="Karla" charset="0"/>
              </a:rPr>
              <a:t>This is the basis of creating train-test splits: use the train set to fit/estimate the model, and use the test set to evaluate the model’s accuracy.</a:t>
            </a:r>
          </a:p>
        </p:txBody>
      </p:sp>
    </p:spTree>
    <p:extLst>
      <p:ext uri="{BB962C8B-B14F-4D97-AF65-F5344CB8AC3E}">
        <p14:creationId xmlns:p14="http://schemas.microsoft.com/office/powerpoint/2010/main" val="22513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0" y="218597"/>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Submitting in Pairs</a:t>
            </a:r>
          </a:p>
        </p:txBody>
      </p:sp>
      <p:sp>
        <p:nvSpPr>
          <p:cNvPr id="3" name="Rectangle 2"/>
          <p:cNvSpPr/>
          <p:nvPr/>
        </p:nvSpPr>
        <p:spPr>
          <a:xfrm>
            <a:off x="752180" y="972442"/>
            <a:ext cx="10896596" cy="5416868"/>
          </a:xfrm>
          <a:prstGeom prst="rect">
            <a:avLst/>
          </a:prstGeom>
        </p:spPr>
        <p:txBody>
          <a:bodyPr wrap="square">
            <a:spAutoFit/>
          </a:bodyPr>
          <a:lstStyle/>
          <a:p>
            <a:pPr>
              <a:spcBef>
                <a:spcPts val="600"/>
              </a:spcBef>
            </a:pPr>
            <a:r>
              <a:rPr lang="en-US" sz="2800" dirty="0">
                <a:latin typeface="Karla" charset="0"/>
                <a:ea typeface="Karla" charset="0"/>
                <a:cs typeface="Karla" charset="0"/>
              </a:rPr>
              <a:t>Each student is responsible for every problem on the assignment.  You must sign up for a Canvas group and then submit as a group (only one person actually needs to submit).</a:t>
            </a:r>
          </a:p>
          <a:p>
            <a:pPr>
              <a:spcBef>
                <a:spcPts val="600"/>
              </a:spcBef>
            </a:pPr>
            <a:endParaRPr lang="en-US" sz="1200" b="1" dirty="0">
              <a:solidFill>
                <a:srgbClr val="C00000"/>
              </a:solidFill>
              <a:latin typeface="Karla" charset="0"/>
              <a:ea typeface="Karla" charset="0"/>
              <a:cs typeface="Karla" charset="0"/>
            </a:endParaRPr>
          </a:p>
          <a:p>
            <a:pPr>
              <a:spcBef>
                <a:spcPts val="600"/>
              </a:spcBef>
            </a:pPr>
            <a:r>
              <a:rPr lang="en-US" sz="1200" b="1" dirty="0">
                <a:solidFill>
                  <a:srgbClr val="C00000"/>
                </a:solidFill>
                <a:latin typeface="Karla" charset="0"/>
                <a:ea typeface="Karla" charset="0"/>
                <a:cs typeface="Karla" charset="0"/>
              </a:rPr>
              <a:t> </a:t>
            </a:r>
            <a:r>
              <a:rPr lang="en-US" sz="2800" b="1" dirty="0">
                <a:solidFill>
                  <a:srgbClr val="C00000"/>
                </a:solidFill>
                <a:latin typeface="Karla" charset="0"/>
                <a:ea typeface="Karla" charset="0"/>
                <a:cs typeface="Karla" charset="0"/>
              </a:rPr>
              <a:t>ACCEPTABLE:</a:t>
            </a:r>
            <a:br>
              <a:rPr lang="en-US" sz="1200" b="1" dirty="0">
                <a:solidFill>
                  <a:srgbClr val="C00000"/>
                </a:solidFill>
                <a:latin typeface="Karla" charset="0"/>
                <a:ea typeface="Karla" charset="0"/>
                <a:cs typeface="Karla" charset="0"/>
              </a:rPr>
            </a:br>
            <a:endParaRPr lang="en-US" sz="1200" b="1" dirty="0">
              <a:solidFill>
                <a:srgbClr val="C00000"/>
              </a:solidFill>
              <a:latin typeface="Karla" charset="0"/>
              <a:ea typeface="Karla" charset="0"/>
              <a:cs typeface="Karla" charset="0"/>
            </a:endParaRPr>
          </a:p>
          <a:p>
            <a:pPr>
              <a:spcBef>
                <a:spcPts val="600"/>
              </a:spcBef>
            </a:pPr>
            <a:r>
              <a:rPr lang="en-US" sz="2800" dirty="0">
                <a:solidFill>
                  <a:schemeClr val="tx1">
                    <a:lumMod val="75000"/>
                    <a:lumOff val="25000"/>
                  </a:schemeClr>
                </a:solidFill>
              </a:rPr>
              <a:t>➔ Working together on a problem in real time. </a:t>
            </a:r>
          </a:p>
          <a:p>
            <a:pPr>
              <a:spcBef>
                <a:spcPts val="600"/>
              </a:spcBef>
            </a:pPr>
            <a:r>
              <a:rPr lang="en-US" sz="2800" dirty="0">
                <a:solidFill>
                  <a:schemeClr val="tx1">
                    <a:lumMod val="75000"/>
                    <a:lumOff val="25000"/>
                  </a:schemeClr>
                </a:solidFill>
              </a:rPr>
              <a:t>➔ Working separately on a problem and then sharing and combining answers.</a:t>
            </a:r>
          </a:p>
          <a:p>
            <a:pPr>
              <a:spcBef>
                <a:spcPts val="600"/>
              </a:spcBef>
            </a:pPr>
            <a:endParaRPr lang="en-US" sz="2800" b="1" dirty="0">
              <a:solidFill>
                <a:schemeClr val="tx1">
                  <a:lumMod val="75000"/>
                  <a:lumOff val="25000"/>
                </a:schemeClr>
              </a:solidFill>
              <a:latin typeface="Karla" charset="0"/>
              <a:ea typeface="Karla" charset="0"/>
              <a:cs typeface="Karla" charset="0"/>
            </a:endParaRPr>
          </a:p>
          <a:p>
            <a:pPr>
              <a:spcBef>
                <a:spcPts val="600"/>
              </a:spcBef>
            </a:pPr>
            <a:r>
              <a:rPr lang="en-US" sz="2800" b="1" dirty="0">
                <a:solidFill>
                  <a:srgbClr val="C00000"/>
                </a:solidFill>
                <a:latin typeface="Karla" charset="0"/>
                <a:ea typeface="Karla" charset="0"/>
                <a:cs typeface="Karla" charset="0"/>
              </a:rPr>
              <a:t>NOT ACCEPTABLE:</a:t>
            </a:r>
            <a:br>
              <a:rPr lang="en-US" sz="2800" b="1" dirty="0">
                <a:solidFill>
                  <a:srgbClr val="C00000"/>
                </a:solidFill>
                <a:latin typeface="Karla" charset="0"/>
                <a:ea typeface="Karla" charset="0"/>
                <a:cs typeface="Karla" charset="0"/>
              </a:rPr>
            </a:br>
            <a:endParaRPr lang="en-US" sz="1200" b="1" dirty="0">
              <a:solidFill>
                <a:srgbClr val="C00000"/>
              </a:solidFill>
              <a:latin typeface="Karla" charset="0"/>
              <a:ea typeface="Karla" charset="0"/>
              <a:cs typeface="Karla" charset="0"/>
            </a:endParaRPr>
          </a:p>
          <a:p>
            <a:r>
              <a:rPr lang="en-US" sz="2800" dirty="0">
                <a:solidFill>
                  <a:schemeClr val="tx1">
                    <a:lumMod val="75000"/>
                    <a:lumOff val="25000"/>
                  </a:schemeClr>
                </a:solidFill>
              </a:rPr>
              <a:t>➔ Divide and conquer.  Both students should work on all problems. </a:t>
            </a:r>
          </a:p>
        </p:txBody>
      </p:sp>
    </p:spTree>
    <p:extLst>
      <p:ext uri="{BB962C8B-B14F-4D97-AF65-F5344CB8AC3E}">
        <p14:creationId xmlns:p14="http://schemas.microsoft.com/office/powerpoint/2010/main" val="2685592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325847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67763"/>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br>
                  <a:rPr lang="en-US" sz="2400" dirty="0">
                    <a:solidFill>
                      <a:schemeClr val="tx1">
                        <a:lumMod val="75000"/>
                        <a:lumOff val="25000"/>
                      </a:schemeClr>
                    </a:solidFill>
                    <a:latin typeface="Karla" charset="0"/>
                    <a:ea typeface="Karla" charset="0"/>
                    <a:cs typeface="Karla" charset="0"/>
                  </a:rPr>
                </a:br>
                <a:r>
                  <a:rPr lang="en-US" sz="2400" dirty="0">
                    <a:solidFill>
                      <a:schemeClr val="tx1">
                        <a:lumMod val="75000"/>
                        <a:lumOff val="25000"/>
                      </a:schemeClr>
                    </a:solidFill>
                    <a:latin typeface="Karla" charset="0"/>
                    <a:ea typeface="Karla" charset="0"/>
                    <a:cs typeface="Karla" charset="0"/>
                  </a:rPr>
                  <a:t>and the test set to evaluate the model (using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 etc.).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67763"/>
              </a:xfrm>
              <a:prstGeom prst="rect">
                <a:avLst/>
              </a:prstGeom>
              <a:blipFill>
                <a:blip r:embed="rId4"/>
                <a:stretch>
                  <a:fillRect l="-4094" t="-1235" r="-4678"/>
                </a:stretch>
              </a:blipFill>
            </p:spPr>
            <p:txBody>
              <a:bodyPr/>
              <a:lstStyle/>
              <a:p>
                <a:r>
                  <a:rPr lang="en-US">
                    <a:noFill/>
                  </a:rPr>
                  <a:t> </a:t>
                </a:r>
              </a:p>
            </p:txBody>
          </p:sp>
        </mc:Fallback>
      </mc:AlternateContent>
    </p:spTree>
    <p:extLst>
      <p:ext uri="{BB962C8B-B14F-4D97-AF65-F5344CB8AC3E}">
        <p14:creationId xmlns:p14="http://schemas.microsoft.com/office/powerpoint/2010/main" val="1863585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899520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29801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0046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6696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a:t>
            </a:r>
            <a:r>
              <a:rPr lang="en-US" sz="2400" i="1" dirty="0">
                <a:solidFill>
                  <a:schemeClr val="tx1">
                    <a:lumMod val="75000"/>
                    <a:lumOff val="25000"/>
                  </a:schemeClr>
                </a:solidFill>
                <a:latin typeface="Karla" charset="0"/>
                <a:ea typeface="Karla" charset="0"/>
                <a:cs typeface="Karla" charset="0"/>
              </a:rPr>
              <a:t>RMSE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MSE</a:t>
            </a:r>
            <a:r>
              <a:rPr lang="en-US" sz="2400" dirty="0">
                <a:solidFill>
                  <a:schemeClr val="tx1">
                    <a:lumMod val="75000"/>
                    <a:lumOff val="25000"/>
                  </a:schemeClr>
                </a:solidFill>
                <a:latin typeface="Karla" charset="0"/>
                <a:ea typeface="Karla" charset="0"/>
                <a:cs typeface="Karla" charset="0"/>
              </a:rPr>
              <a:t>s or </a:t>
            </a:r>
            <a:r>
              <a:rPr lang="en-US" sz="2400" i="1" dirty="0">
                <a:solidFill>
                  <a:schemeClr val="tx1">
                    <a:lumMod val="75000"/>
                    <a:lumOff val="25000"/>
                  </a:schemeClr>
                </a:solidFill>
                <a:latin typeface="Karla" charset="0"/>
                <a:ea typeface="Karla" charset="0"/>
                <a:cs typeface="Karla" charset="0"/>
              </a:rPr>
              <a:t>R</a:t>
            </a:r>
            <a:r>
              <a:rPr lang="en-US" sz="2400" baseline="30000" dirty="0">
                <a:solidFill>
                  <a:schemeClr val="tx1">
                    <a:lumMod val="75000"/>
                    <a:lumOff val="25000"/>
                  </a:schemeClr>
                </a:solidFill>
                <a:latin typeface="Karla" charset="0"/>
                <a:ea typeface="Karla" charset="0"/>
                <a:cs typeface="Karla" charset="0"/>
              </a:rPr>
              <a:t>2</a:t>
            </a:r>
            <a:r>
              <a:rPr lang="en-US" sz="2400" dirty="0">
                <a:solidFill>
                  <a:schemeClr val="tx1">
                    <a:lumMod val="75000"/>
                    <a:lumOff val="25000"/>
                  </a:schemeClr>
                </a:solidFill>
                <a:latin typeface="Karla" charset="0"/>
                <a:ea typeface="Karla" charset="0"/>
                <a:cs typeface="Karla" charset="0"/>
              </a:rPr>
              <a:t>)</a:t>
            </a:r>
            <a:r>
              <a:rPr lang="en-US" sz="2400" i="1" dirty="0">
                <a:solidFill>
                  <a:schemeClr val="tx1">
                    <a:lumMod val="75000"/>
                    <a:lumOff val="25000"/>
                  </a:schemeClr>
                </a:solidFill>
                <a:latin typeface="Karla" charset="0"/>
                <a:ea typeface="Karla" charset="0"/>
                <a:cs typeface="Karla" charset="0"/>
              </a:rPr>
              <a:t>. k = 3 or </a:t>
            </a:r>
            <a:r>
              <a:rPr lang="en-US" sz="2400" dirty="0">
                <a:solidFill>
                  <a:schemeClr val="tx1">
                    <a:lumMod val="75000"/>
                    <a:lumOff val="25000"/>
                  </a:schemeClr>
                </a:solidFill>
                <a:latin typeface="Karla" charset="0"/>
                <a:ea typeface="Karla" charset="0"/>
                <a:cs typeface="Karla" charset="0"/>
              </a:rPr>
              <a:t>4 seem to be the best model.  Which should we choose?</a:t>
            </a:r>
          </a:p>
        </p:txBody>
      </p:sp>
    </p:spTree>
    <p:extLst>
      <p:ext uri="{BB962C8B-B14F-4D97-AF65-F5344CB8AC3E}">
        <p14:creationId xmlns:p14="http://schemas.microsoft.com/office/powerpoint/2010/main" val="1967769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endParaRPr lang="en-US" dirty="0">
              <a:effectLst/>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1470" y="1196975"/>
            <a:ext cx="7629061" cy="5316538"/>
          </a:xfrm>
        </p:spPr>
      </p:pic>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spTree>
    <p:extLst>
      <p:ext uri="{BB962C8B-B14F-4D97-AF65-F5344CB8AC3E}">
        <p14:creationId xmlns:p14="http://schemas.microsoft.com/office/powerpoint/2010/main" val="2285822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solidFill>
                  <a:schemeClr val="bg1">
                    <a:lumMod val="65000"/>
                  </a:schemeClr>
                </a:solidFill>
              </a:rPr>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33738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br>
                  <a:rPr lang="en-US" dirty="0">
                    <a:solidFill>
                      <a:schemeClr val="tx1">
                        <a:lumMod val="75000"/>
                        <a:lumOff val="25000"/>
                      </a:schemeClr>
                    </a:solidFill>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(so is 1.01 worth it?).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5"/>
                <a:stretch>
                  <a:fillRect l="-933" t="-9606"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pic>
        <p:nvPicPr>
          <p:cNvPr id="3" name="Picture 2"/>
          <p:cNvPicPr>
            <a:picLocks noChangeAspect="1"/>
          </p:cNvPicPr>
          <p:nvPr/>
        </p:nvPicPr>
        <p:blipFill>
          <a:blip r:embed="rId6"/>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333080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a:t>Roadmap:</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Data: types, formats, issues, </a:t>
            </a:r>
            <a:r>
              <a:rPr lang="en-US" dirty="0" err="1"/>
              <a:t>etc</a:t>
            </a:r>
            <a:r>
              <a:rPr lang="en-US" dirty="0"/>
              <a:t>, and briefly visualization</a:t>
            </a:r>
          </a:p>
          <a:p>
            <a:pPr>
              <a:spcBef>
                <a:spcPts val="1800"/>
              </a:spcBef>
            </a:pPr>
            <a:endParaRPr lang="en-US" sz="1000" dirty="0"/>
          </a:p>
          <a:p>
            <a:pPr>
              <a:spcBef>
                <a:spcPts val="1800"/>
              </a:spcBef>
            </a:pPr>
            <a:r>
              <a:rPr lang="en-US" dirty="0"/>
              <a:t>How to quickly prepare data and scrape the web</a:t>
            </a:r>
          </a:p>
          <a:p>
            <a:pPr>
              <a:spcBef>
                <a:spcPts val="1600"/>
              </a:spcBef>
            </a:pPr>
            <a:endParaRPr lang="en-US" sz="3000" dirty="0"/>
          </a:p>
          <a:p>
            <a:pPr>
              <a:spcBef>
                <a:spcPts val="400"/>
              </a:spcBef>
            </a:pPr>
            <a:r>
              <a:rPr lang="en-US" b="1" dirty="0"/>
              <a:t>How to model [numeric] data.</a:t>
            </a:r>
          </a:p>
          <a:p>
            <a:pPr>
              <a:spcBef>
                <a:spcPts val="1000"/>
              </a:spcBef>
            </a:pPr>
            <a:r>
              <a:rPr lang="en-US" dirty="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 and Lab1</a:t>
            </a:r>
          </a:p>
          <a:p>
            <a:pPr algn="r">
              <a:spcBef>
                <a:spcPts val="1000"/>
              </a:spcBef>
            </a:pPr>
            <a:endParaRPr lang="en-US" dirty="0">
              <a:solidFill>
                <a:schemeClr val="accent1">
                  <a:lumMod val="75000"/>
                </a:schemeClr>
              </a:solidFill>
            </a:endParaRPr>
          </a:p>
          <a:p>
            <a:pPr algn="r">
              <a:spcBef>
                <a:spcPts val="1000"/>
              </a:spcBef>
            </a:pPr>
            <a:r>
              <a:rPr lang="en-US" b="1" dirty="0">
                <a:solidFill>
                  <a:schemeClr val="accent1">
                    <a:lumMod val="75000"/>
                  </a:schemeClr>
                </a:solidFill>
              </a:rPr>
              <a:t>This lecture</a:t>
            </a:r>
          </a:p>
          <a:p>
            <a:pPr algn="r">
              <a:spcBef>
                <a:spcPts val="1000"/>
              </a:spcBef>
            </a:pPr>
            <a:r>
              <a:rPr lang="en-US" dirty="0">
                <a:solidFill>
                  <a:schemeClr val="accent1">
                    <a:lumMod val="75000"/>
                  </a:schemeClr>
                </a:solidFill>
              </a:rPr>
              <a:t>(and next 2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419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Uncertainty of our coefficient estimates,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br>
                  <a:rPr lang="en-US" dirty="0">
                    <a:solidFill>
                      <a:schemeClr val="tx1">
                        <a:lumMod val="75000"/>
                        <a:lumOff val="25000"/>
                      </a:schemeClr>
                    </a:solidFill>
                  </a:rPr>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790552" y="983807"/>
                <a:ext cx="10883706" cy="2111143"/>
              </a:xfrm>
            </p:spPr>
            <p:txBody>
              <a:bodyPr/>
              <a:lstStyle/>
              <a:p>
                <a:pPr>
                  <a:spcAft>
                    <a:spcPts val="600"/>
                  </a:spcAft>
                </a:pPr>
                <a:r>
                  <a:rPr lang="en-US" sz="2400" b="1" dirty="0">
                    <a:latin typeface="Karla" charset="0"/>
                    <a:ea typeface="Karla" charset="0"/>
                    <a:cs typeface="Karla" charset="0"/>
                  </a:rPr>
                  <a:t>However</a:t>
                </a:r>
                <a:r>
                  <a:rPr lang="en-US" sz="2400" dirty="0">
                    <a:latin typeface="Karla" charset="0"/>
                    <a:ea typeface="Karla" charset="0"/>
                    <a:cs typeface="Karla" charset="0"/>
                  </a:rPr>
                  <a:t>, three things happen, which result in mistrust of the values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i="1">
                        <a:latin typeface="Cambria Math" charset="0"/>
                      </a:rPr>
                      <m:t> </m:t>
                    </m:r>
                  </m:oMath>
                </a14:m>
                <a:r>
                  <a:rPr lang="en-US" sz="2400" dirty="0">
                    <a:latin typeface="Karla" charset="0"/>
                    <a:ea typeface="Karla" charset="0"/>
                    <a:cs typeface="Karla" charset="0"/>
                  </a:rPr>
                  <a:t>: </a:t>
                </a: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limited sample size</a:t>
                </a:r>
              </a:p>
              <a:p>
                <a:pPr>
                  <a:spcAft>
                    <a:spcPts val="600"/>
                  </a:spcAft>
                </a:pPr>
                <a:r>
                  <a:rPr lang="en-US" sz="2400" b="1" dirty="0">
                    <a:latin typeface="Karla" charset="0"/>
                    <a:ea typeface="Karla" charset="0"/>
                    <a:cs typeface="Karla" charset="0"/>
                  </a:rPr>
                  <a:t>We will 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Bef>
                    <a:spcPts val="1824"/>
                  </a:spcBef>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790552" y="983807"/>
                <a:ext cx="10883706" cy="2111143"/>
              </a:xfrm>
              <a:blipFill rotWithShape="0">
                <a:blip r:embed="rId4"/>
                <a:stretch>
                  <a:fillRect l="-896" t="-1153" r="-280" b="-1256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31293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Linear Regression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15950" y="1040745"/>
                <a:ext cx="11372850" cy="5303116"/>
              </a:xfrm>
            </p:spPr>
            <p:txBody>
              <a:bodyPr/>
              <a:lstStyle/>
              <a:p>
                <a:pPr>
                  <a:spcBef>
                    <a:spcPts val="0"/>
                  </a:spcBef>
                  <a:spcAft>
                    <a:spcPts val="1200"/>
                  </a:spcAft>
                </a:pPr>
                <a:r>
                  <a:rPr lang="en-US" sz="2400" dirty="0">
                    <a:solidFill>
                      <a:schemeClr val="tx1">
                        <a:lumMod val="75000"/>
                        <a:lumOff val="25000"/>
                      </a:schemeClr>
                    </a:solidFill>
                  </a:rPr>
                  <a:t>Recall that the linear regression model can be written as (for each individual observation):</a:t>
                </a:r>
              </a:p>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𝑦</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0</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𝛽</m:t>
                          </m:r>
                        </m:e>
                        <m:sub>
                          <m:r>
                            <a:rPr lang="en-US" b="0" i="1" smtClean="0">
                              <a:solidFill>
                                <a:schemeClr val="tx1">
                                  <a:lumMod val="75000"/>
                                  <a:lumOff val="25000"/>
                                </a:schemeClr>
                              </a:solidFill>
                              <a:latin typeface="Cambria Math" panose="02040503050406030204" pitchFamily="18" charset="0"/>
                            </a:rPr>
                            <m:t>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𝑥</m:t>
                          </m:r>
                        </m:e>
                        <m:sub>
                          <m:r>
                            <a:rPr lang="en-US" b="0" i="1" smtClean="0">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panose="02040503050406030204" pitchFamily="18" charset="0"/>
                            </a:rPr>
                            <m:t>𝜀</m:t>
                          </m:r>
                        </m:e>
                        <m:sub>
                          <m:r>
                            <a:rPr lang="en-US" b="0" i="1" smtClean="0">
                              <a:solidFill>
                                <a:schemeClr val="tx1">
                                  <a:lumMod val="75000"/>
                                  <a:lumOff val="25000"/>
                                </a:schemeClr>
                              </a:solidFill>
                              <a:latin typeface="Cambria Math" panose="02040503050406030204" pitchFamily="18" charset="0"/>
                            </a:rPr>
                            <m:t>𝑖</m:t>
                          </m:r>
                        </m:sub>
                      </m:sSub>
                    </m:oMath>
                  </m:oMathPara>
                </a14:m>
                <a:endParaRPr lang="en-US"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To simplify the mathematics and uncertainty to perform inferences, a probabilistic model is often placed on the irreducible error (true residuals) term,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a14:m>
                <a:r>
                  <a:rPr lang="en-US" sz="2400" dirty="0">
                    <a:solidFill>
                      <a:schemeClr val="tx1">
                        <a:lumMod val="75000"/>
                        <a:lumOff val="25000"/>
                      </a:schemeClr>
                    </a:solidFill>
                  </a:rPr>
                  <a:t>:</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panose="02040503050406030204" pitchFamily="18" charset="0"/>
                            </a:rPr>
                            <m:t>𝜀</m:t>
                          </m:r>
                        </m:e>
                        <m:sub>
                          <m:r>
                            <a:rPr lang="en-US" i="1">
                              <a:solidFill>
                                <a:schemeClr val="tx1">
                                  <a:lumMod val="75000"/>
                                  <a:lumOff val="25000"/>
                                </a:schemeClr>
                              </a:solidFill>
                              <a:latin typeface="Cambria Math" panose="02040503050406030204" pitchFamily="18" charset="0"/>
                            </a:rPr>
                            <m:t>𝑖</m:t>
                          </m:r>
                        </m:sub>
                      </m:sSub>
                      <m:r>
                        <a:rPr lang="en-US" b="0"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𝑁</m:t>
                      </m:r>
                      <m:r>
                        <a:rPr lang="en-US" b="0" i="1" smtClean="0">
                          <a:solidFill>
                            <a:schemeClr val="tx1">
                              <a:lumMod val="75000"/>
                              <a:lumOff val="25000"/>
                            </a:schemeClr>
                          </a:solidFill>
                          <a:latin typeface="Cambria Math" panose="02040503050406030204" pitchFamily="18" charset="0"/>
                        </a:rPr>
                        <m:t>(0,</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panose="02040503050406030204" pitchFamily="18" charset="0"/>
                            </a:rPr>
                            <m:t>𝜎</m:t>
                          </m:r>
                        </m:e>
                        <m:sup>
                          <m:r>
                            <a:rPr lang="en-US" b="0" i="1" smtClean="0">
                              <a:solidFill>
                                <a:schemeClr val="tx1">
                                  <a:lumMod val="75000"/>
                                  <a:lumOff val="25000"/>
                                </a:schemeClr>
                              </a:solidFill>
                              <a:latin typeface="Cambria Math" panose="02040503050406030204" pitchFamily="18" charset="0"/>
                            </a:rPr>
                            <m:t>2</m:t>
                          </m:r>
                        </m:sup>
                      </m:sSup>
                      <m:r>
                        <a:rPr lang="en-US" b="0" i="1" smtClean="0">
                          <a:solidFill>
                            <a:schemeClr val="tx1">
                              <a:lumMod val="75000"/>
                              <a:lumOff val="25000"/>
                            </a:schemeClr>
                          </a:solidFill>
                          <a:latin typeface="Cambria Math" panose="02040503050406030204" pitchFamily="18" charset="0"/>
                        </a:rPr>
                        <m:t>)</m:t>
                      </m:r>
                    </m:oMath>
                  </m:oMathPara>
                </a14:m>
                <a:endParaRPr lang="en-US" dirty="0">
                  <a:solidFill>
                    <a:schemeClr val="tx1">
                      <a:lumMod val="75000"/>
                      <a:lumOff val="25000"/>
                    </a:schemeClr>
                  </a:solidFill>
                </a:endParaRPr>
              </a:p>
              <a:p>
                <a:pPr>
                  <a:spcBef>
                    <a:spcPts val="0"/>
                  </a:spcBef>
                  <a:spcAft>
                    <a:spcPts val="1200"/>
                  </a:spcAft>
                </a:pPr>
                <a:r>
                  <a:rPr lang="en-US" sz="2400" u="sng" dirty="0">
                    <a:solidFill>
                      <a:schemeClr val="tx1">
                        <a:lumMod val="75000"/>
                        <a:lumOff val="25000"/>
                      </a:schemeClr>
                    </a:solidFill>
                  </a:rPr>
                  <a:t>This can be listed as 4 assumptions based on the true residuals:</a:t>
                </a:r>
              </a:p>
              <a:p>
                <a:pPr marL="457200" indent="-457200">
                  <a:spcBef>
                    <a:spcPts val="0"/>
                  </a:spcBef>
                  <a:spcAft>
                    <a:spcPts val="1200"/>
                  </a:spcAft>
                  <a:buAutoNum type="arabicPeriod"/>
                </a:pPr>
                <a:r>
                  <a:rPr lang="en-US" sz="2200" dirty="0">
                    <a:solidFill>
                      <a:schemeClr val="tx1">
                        <a:lumMod val="75000"/>
                        <a:lumOff val="25000"/>
                      </a:schemeClr>
                    </a:solidFill>
                  </a:rPr>
                  <a:t>Residuals are normally distributed</a:t>
                </a:r>
              </a:p>
              <a:p>
                <a:pPr marL="457200" indent="-457200">
                  <a:spcBef>
                    <a:spcPts val="0"/>
                  </a:spcBef>
                  <a:spcAft>
                    <a:spcPts val="1200"/>
                  </a:spcAft>
                  <a:buAutoNum type="arabicPeriod"/>
                </a:pPr>
                <a:r>
                  <a:rPr lang="en-US" sz="2200" dirty="0">
                    <a:solidFill>
                      <a:schemeClr val="tx1">
                        <a:lumMod val="75000"/>
                        <a:lumOff val="25000"/>
                      </a:schemeClr>
                    </a:solidFill>
                  </a:rPr>
                  <a:t>Residuals have mean zero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(sometimes the linearity assumption)</a:t>
                </a:r>
              </a:p>
              <a:p>
                <a:pPr marL="457200" indent="-457200">
                  <a:spcBef>
                    <a:spcPts val="0"/>
                  </a:spcBef>
                  <a:spcAft>
                    <a:spcPts val="1200"/>
                  </a:spcAft>
                  <a:buAutoNum type="arabicPeriod"/>
                </a:pPr>
                <a:r>
                  <a:rPr lang="en-US" sz="2200" dirty="0">
                    <a:solidFill>
                      <a:schemeClr val="tx1">
                        <a:lumMod val="75000"/>
                        <a:lumOff val="25000"/>
                      </a:schemeClr>
                    </a:solidFill>
                  </a:rPr>
                  <a:t>Variance of the residuals is constant no matter the value of the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r>
                          <a:rPr lang="en-US" sz="2200" i="1">
                            <a:solidFill>
                              <a:schemeClr val="tx1">
                                <a:lumMod val="75000"/>
                                <a:lumOff val="25000"/>
                              </a:schemeClr>
                            </a:solidFill>
                            <a:latin typeface="Cambria Math" panose="02040503050406030204" pitchFamily="18" charset="0"/>
                          </a:rPr>
                          <m:t>𝑥</m:t>
                        </m:r>
                      </m:e>
                      <m:sub>
                        <m:r>
                          <a:rPr lang="en-US" sz="2200" i="1">
                            <a:solidFill>
                              <a:schemeClr val="tx1">
                                <a:lumMod val="75000"/>
                                <a:lumOff val="25000"/>
                              </a:schemeClr>
                            </a:solidFill>
                            <a:latin typeface="Cambria Math" panose="02040503050406030204" pitchFamily="18" charset="0"/>
                          </a:rPr>
                          <m:t>𝑖</m:t>
                        </m:r>
                      </m:sub>
                    </m:sSub>
                  </m:oMath>
                </a14:m>
                <a:r>
                  <a:rPr lang="en-US" sz="2200" dirty="0">
                    <a:solidFill>
                      <a:schemeClr val="tx1">
                        <a:lumMod val="75000"/>
                        <a:lumOff val="25000"/>
                      </a:schemeClr>
                    </a:solidFill>
                  </a:rPr>
                  <a:t> </a:t>
                </a:r>
              </a:p>
              <a:p>
                <a:pPr marL="457200" indent="-457200">
                  <a:spcBef>
                    <a:spcPts val="0"/>
                  </a:spcBef>
                  <a:spcAft>
                    <a:spcPts val="1200"/>
                  </a:spcAft>
                  <a:buAutoNum type="arabicPeriod"/>
                </a:pPr>
                <a:r>
                  <a:rPr lang="en-US" sz="2200" dirty="0">
                    <a:solidFill>
                      <a:schemeClr val="tx1">
                        <a:lumMod val="75000"/>
                        <a:lumOff val="25000"/>
                      </a:schemeClr>
                    </a:solidFill>
                  </a:rPr>
                  <a:t>Residuals are independent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t="-7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dirty="0"/>
          </a:p>
        </p:txBody>
      </p:sp>
    </p:spTree>
    <p:extLst>
      <p:ext uri="{BB962C8B-B14F-4D97-AF65-F5344CB8AC3E}">
        <p14:creationId xmlns:p14="http://schemas.microsoft.com/office/powerpoint/2010/main" val="3848578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the Probabilistic Regression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615950" y="1040745"/>
                <a:ext cx="11372850" cy="5303116"/>
              </a:xfrm>
            </p:spPr>
            <p:txBody>
              <a:bodyPr/>
              <a:lstStyle/>
              <a:p>
                <a:pPr algn="ct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If this model is correct (or at least reasonable), then the sampling distribution (aka, the distribution of values we would expect for the estimated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oMath>
                </a14:m>
                <a:r>
                  <a:rPr lang="en-US" sz="2400" dirty="0">
                    <a:solidFill>
                      <a:schemeClr val="tx1">
                        <a:lumMod val="75000"/>
                        <a:lumOff val="25000"/>
                      </a:schemeClr>
                    </a:solidFill>
                  </a:rPr>
                  <a:t> whenever a sample of data is taken) have well-known distributions:</a:t>
                </a: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b="0" i="1" smtClean="0">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d>
                            <m:dPr>
                              <m:ctrlPr>
                                <a:rPr lang="en-US" sz="2400" i="1" smtClean="0">
                                  <a:solidFill>
                                    <a:schemeClr val="tx1">
                                      <a:lumMod val="75000"/>
                                      <a:lumOff val="25000"/>
                                    </a:schemeClr>
                                  </a:solidFill>
                                  <a:latin typeface="Cambria Math" panose="02040503050406030204" pitchFamily="18" charset="0"/>
                                </a:rPr>
                              </m:ctrlPr>
                            </m:dPr>
                            <m:e>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1</m:t>
                                  </m:r>
                                </m:num>
                                <m:den>
                                  <m:r>
                                    <a:rPr lang="en-US" sz="2400" b="0" i="1" smtClean="0">
                                      <a:solidFill>
                                        <a:schemeClr val="tx1">
                                          <a:lumMod val="75000"/>
                                          <a:lumOff val="25000"/>
                                        </a:schemeClr>
                                      </a:solidFill>
                                      <a:latin typeface="Cambria Math" panose="02040503050406030204" pitchFamily="18" charset="0"/>
                                    </a:rPr>
                                    <m:t>𝑛</m:t>
                                  </m:r>
                                </m:den>
                              </m:f>
                              <m:r>
                                <a:rPr lang="en-US" sz="2400" b="0" i="1" smtClean="0">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b="0" i="1" smtClean="0">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sup>
                                      <m:r>
                                        <a:rPr lang="en-US" sz="2400" b="0" i="1" smtClean="0">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e>
                      </m:d>
                    </m:oMath>
                  </m:oMathPara>
                </a14:m>
                <a:endParaRPr lang="en-US" sz="2400" dirty="0">
                  <a:solidFill>
                    <a:schemeClr val="tx1">
                      <a:lumMod val="75000"/>
                      <a:lumOff val="25000"/>
                    </a:schemeClr>
                  </a:solidFill>
                </a:endParaRPr>
              </a:p>
              <a:p>
                <a:pPr>
                  <a:spcBef>
                    <a:spcPts val="0"/>
                  </a:spcBef>
                  <a:spcAft>
                    <a:spcPts val="1200"/>
                  </a:spcAft>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smtClean="0">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b="0" i="1" smtClean="0">
                                  <a:solidFill>
                                    <a:schemeClr val="tx1">
                                      <a:lumMod val="75000"/>
                                      <a:lumOff val="25000"/>
                                    </a:schemeClr>
                                  </a:solidFill>
                                  <a:latin typeface="Cambria Math" panose="02040503050406030204" pitchFamily="18" charset="0"/>
                                </a:rPr>
                                <m:t>∑</m:t>
                              </m:r>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e>
                                  </m:d>
                                </m:e>
                                <m:sup>
                                  <m:r>
                                    <a:rPr lang="en-US" sz="2400" b="0" i="1" smtClean="0">
                                      <a:solidFill>
                                        <a:schemeClr val="tx1">
                                          <a:lumMod val="75000"/>
                                          <a:lumOff val="25000"/>
                                        </a:schemeClr>
                                      </a:solidFill>
                                      <a:latin typeface="Cambria Math" panose="02040503050406030204" pitchFamily="18" charset="0"/>
                                    </a:rPr>
                                    <m:t>2</m:t>
                                  </m:r>
                                </m:sup>
                              </m:sSup>
                            </m:den>
                          </m:f>
                        </m:e>
                      </m:d>
                    </m:oMath>
                  </m:oMathPara>
                </a14:m>
                <a:endParaRPr lang="en-US" sz="2400" dirty="0">
                  <a:solidFill>
                    <a:schemeClr val="tx1">
                      <a:lumMod val="75000"/>
                      <a:lumOff val="25000"/>
                    </a:schemeClr>
                  </a:solidFill>
                </a:endParaRPr>
              </a:p>
              <a:p>
                <a:pPr>
                  <a:spcBef>
                    <a:spcPts val="0"/>
                  </a:spcBef>
                  <a:spcAft>
                    <a:spcPts val="1200"/>
                  </a:spcAft>
                </a:pPr>
                <a:r>
                  <a:rPr lang="en-US" sz="2400" dirty="0">
                    <a:solidFill>
                      <a:schemeClr val="tx1">
                        <a:lumMod val="75000"/>
                        <a:lumOff val="25000"/>
                      </a:schemeClr>
                    </a:solidFill>
                  </a:rPr>
                  <a:t>We will see that these formula will generalize when we get to multiple linear regression (multiple predictors), we just need to use linear algebra </a:t>
                </a:r>
                <a:r>
                  <a:rPr lang="en-US" sz="2400" dirty="0">
                    <a:solidFill>
                      <a:schemeClr val="tx1">
                        <a:lumMod val="75000"/>
                        <a:lumOff val="25000"/>
                      </a:schemeClr>
                    </a:solidFill>
                    <a:sym typeface="Wingdings" pitchFamily="2" charset="2"/>
                  </a:rPr>
                  <a:t></a:t>
                </a:r>
                <a:endParaRPr lang="en-US" sz="2400" dirty="0">
                  <a:solidFill>
                    <a:schemeClr val="tx1">
                      <a:lumMod val="75000"/>
                      <a:lumOff val="25000"/>
                    </a:schemeClr>
                  </a:solidFill>
                </a:endParaRPr>
              </a:p>
              <a:p>
                <a:pPr>
                  <a:spcBef>
                    <a:spcPts val="0"/>
                  </a:spcBef>
                  <a:spcAft>
                    <a:spcPts val="1200"/>
                  </a:spcAft>
                </a:pPr>
                <a:endParaRPr lang="en-US" sz="2400" dirty="0">
                  <a:solidFill>
                    <a:schemeClr val="tx1">
                      <a:lumMod val="75000"/>
                      <a:lumOff val="25000"/>
                    </a:schemeClr>
                  </a:solidFill>
                </a:endParaRPr>
              </a:p>
              <a:p>
                <a:pPr>
                  <a:spcBef>
                    <a:spcPts val="0"/>
                  </a:spcBef>
                  <a:spcAft>
                    <a:spcPts val="1200"/>
                  </a:spcAft>
                </a:pPr>
                <a:endParaRPr lang="en-US" sz="2200" dirty="0">
                  <a:solidFill>
                    <a:schemeClr val="tx1">
                      <a:lumMod val="75000"/>
                      <a:lumOff val="25000"/>
                    </a:schemeClr>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615950" y="1040745"/>
                <a:ext cx="11372850" cy="5303116"/>
              </a:xfrm>
              <a:blipFill>
                <a:blip r:embed="rId3"/>
                <a:stretch>
                  <a:fillRect l="-893" r="-223" b="-2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dirty="0"/>
          </a:p>
        </p:txBody>
      </p:sp>
    </p:spTree>
    <p:extLst>
      <p:ext uri="{BB962C8B-B14F-4D97-AF65-F5344CB8AC3E}">
        <p14:creationId xmlns:p14="http://schemas.microsoft.com/office/powerpoint/2010/main" val="2058285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6731" cy="390448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2488941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286000"/>
            <a:ext cx="5856730" cy="3904487"/>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5"/>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2977097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2672049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p:sp>
        <p:nvSpPr>
          <p:cNvPr id="11"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One set of observations, “one realization” we obtain one 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spTree>
    <p:extLst>
      <p:ext uri="{BB962C8B-B14F-4D97-AF65-F5344CB8AC3E}">
        <p14:creationId xmlns:p14="http://schemas.microsoft.com/office/powerpoint/2010/main" val="36472995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27E86E-8E0E-FE44-BBB9-10C15929202B}"/>
              </a:ext>
            </a:extLst>
          </p:cNvPr>
          <p:cNvPicPr>
            <a:picLocks noChangeAspect="1"/>
          </p:cNvPicPr>
          <p:nvPr/>
        </p:nvPicPr>
        <p:blipFill>
          <a:blip r:embed="rId3"/>
          <a:stretch>
            <a:fillRect/>
          </a:stretch>
        </p:blipFill>
        <p:spPr>
          <a:xfrm>
            <a:off x="3200400" y="2286000"/>
            <a:ext cx="5852160" cy="390144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26" t="-8197" b="-3279"/>
                </a:stretch>
              </a:blipFill>
            </p:spPr>
            <p:txBody>
              <a:bodyPr/>
              <a:lstStyle/>
              <a:p>
                <a:r>
                  <a:rPr lang="en-US">
                    <a:noFill/>
                  </a:rPr>
                  <a:t> </a:t>
                </a:r>
              </a:p>
            </p:txBody>
          </p:sp>
        </mc:Fallback>
      </mc:AlternateContent>
      <p:sp>
        <p:nvSpPr>
          <p:cNvPr id="10"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spTree>
    <p:extLst>
      <p:ext uri="{BB962C8B-B14F-4D97-AF65-F5344CB8AC3E}">
        <p14:creationId xmlns:p14="http://schemas.microsoft.com/office/powerpoint/2010/main" val="42804076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p:sp>
        <p:nvSpPr>
          <p:cNvPr id="7"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Another set of observations, “another realization” we obtain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5" name="Picture 4">
            <a:extLst>
              <a:ext uri="{FF2B5EF4-FFF2-40B4-BE49-F238E27FC236}">
                <a16:creationId xmlns:a16="http://schemas.microsoft.com/office/drawing/2014/main" id="{717DCD17-4737-EB4B-965A-8637E3A555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2417111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7" name="Picture 6">
            <a:extLst>
              <a:ext uri="{FF2B5EF4-FFF2-40B4-BE49-F238E27FC236}">
                <a16:creationId xmlns:a16="http://schemas.microsoft.com/office/drawing/2014/main" id="{3E20DF78-2640-8D4E-B418-09D4DB7BE0B5}"/>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1076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t>Statistical Modeling  </a:t>
            </a:r>
          </a:p>
          <a:p>
            <a:pPr>
              <a:spcBef>
                <a:spcPts val="0"/>
              </a:spcBef>
              <a:spcAft>
                <a:spcPts val="900"/>
              </a:spcAft>
            </a:pPr>
            <a:r>
              <a:rPr lang="en-US" sz="2400" dirty="0"/>
              <a:t>	k-Nearest Neighbors (</a:t>
            </a:r>
            <a:r>
              <a:rPr lang="en-US" sz="2400" dirty="0" err="1"/>
              <a:t>kNN</a:t>
            </a:r>
            <a:r>
              <a:rPr lang="en-US" sz="2400" dirty="0"/>
              <a:t>) </a:t>
            </a:r>
          </a:p>
          <a:p>
            <a:pPr>
              <a:spcBef>
                <a:spcPts val="0"/>
              </a:spcBef>
              <a:spcAft>
                <a:spcPts val="900"/>
              </a:spcAft>
            </a:pPr>
            <a:r>
              <a:rPr lang="en-US" sz="2400" dirty="0"/>
              <a:t>	Simple Linear Regression</a:t>
            </a:r>
          </a:p>
          <a:p>
            <a:pPr>
              <a:spcBef>
                <a:spcPts val="0"/>
              </a:spcBef>
              <a:spcAft>
                <a:spcPts val="900"/>
              </a:spcAft>
            </a:pPr>
            <a:r>
              <a:rPr lang="en-US" sz="2400" b="1" dirty="0"/>
              <a:t>Model Fitness </a:t>
            </a:r>
          </a:p>
          <a:p>
            <a:pPr>
              <a:spcBef>
                <a:spcPts val="0"/>
              </a:spcBef>
              <a:spcAft>
                <a:spcPts val="900"/>
              </a:spcAft>
            </a:pPr>
            <a:r>
              <a:rPr lang="en-US" sz="2400" dirty="0"/>
              <a:t>	How does the model perform at predicting? </a:t>
            </a:r>
            <a:endParaRPr lang="en-US" sz="2400" b="1" dirty="0"/>
          </a:p>
          <a:p>
            <a:pPr>
              <a:spcBef>
                <a:spcPts val="0"/>
              </a:spcBef>
              <a:spcAft>
                <a:spcPts val="900"/>
              </a:spcAft>
            </a:pPr>
            <a:r>
              <a:rPr lang="en-US" sz="2400" b="1" dirty="0"/>
              <a:t>Comparison of Two Models   </a:t>
            </a:r>
          </a:p>
          <a:p>
            <a:pPr>
              <a:spcBef>
                <a:spcPts val="0"/>
              </a:spcBef>
              <a:spcAft>
                <a:spcPts val="900"/>
              </a:spcAft>
            </a:pPr>
            <a:r>
              <a:rPr lang="en-US" sz="2400" dirty="0"/>
              <a:t>	How do we choose from two different models?</a:t>
            </a:r>
          </a:p>
          <a:p>
            <a:pPr>
              <a:spcBef>
                <a:spcPts val="0"/>
              </a:spcBef>
              <a:spcAft>
                <a:spcPts val="900"/>
              </a:spcAft>
            </a:pPr>
            <a:r>
              <a:rPr lang="en-US" sz="2400" b="1" dirty="0"/>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1825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8"/>
                <a:ext cx="10327008" cy="2111143"/>
              </a:xfrm>
              <a:blipFill rotWithShape="0">
                <a:blip r:embed="rId3"/>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80</a:t>
            </a:fld>
            <a:endParaRPr lang="en-US"/>
          </a:p>
        </p:txBody>
      </p:sp>
      <p:pic>
        <p:nvPicPr>
          <p:cNvPr id="7" name="Picture 6">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674442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3"/>
                <a:stretch>
                  <a:fillRect l="-945" t="-5517" b="-11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81</a:t>
            </a:fld>
            <a:endParaRPr lang="en-US"/>
          </a:p>
        </p:txBody>
      </p:sp>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4"/>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720742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1">
                        <a:lumMod val="75000"/>
                        <a:lumOff val="25000"/>
                      </a:schemeClr>
                    </a:solidFill>
                  </a:rPr>
                  <a:t>Building the sampling distributions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0</m:t>
                        </m:r>
                      </m:sub>
                    </m:sSub>
                  </m:oMath>
                </a14:m>
                <a:r>
                  <a:rPr lang="en-US" dirty="0">
                    <a:solidFill>
                      <a:schemeClr val="tx1">
                        <a:lumMod val="75000"/>
                        <a:lumOff val="25000"/>
                      </a:schemeClr>
                    </a:solidFill>
                  </a:rPr>
                  <a:t> and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panose="02040503050406030204" pitchFamily="18" charset="0"/>
                              </a:rPr>
                              <m:t>𝛽</m:t>
                            </m:r>
                          </m:e>
                        </m:acc>
                      </m:e>
                      <m:sub>
                        <m:r>
                          <a:rPr lang="en-US" i="1">
                            <a:solidFill>
                              <a:schemeClr val="tx1">
                                <a:lumMod val="75000"/>
                                <a:lumOff val="25000"/>
                              </a:schemeClr>
                            </a:solidFill>
                            <a:latin typeface="Cambria Math" panose="02040503050406030204" pitchFamily="18" charset="0"/>
                          </a:rPr>
                          <m:t>1</m:t>
                        </m:r>
                      </m:sub>
                    </m:sSub>
                  </m:oMath>
                </a14:m>
                <a:r>
                  <a:rPr lang="en-US" dirty="0">
                    <a:solidFill>
                      <a:schemeClr val="tx1">
                        <a:lumMod val="75000"/>
                        <a:lumOff val="25000"/>
                      </a:schemeClr>
                    </a:solidFill>
                  </a:rPr>
                  <a:t> (cont.)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26" t="-8197"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4"/>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82</a:t>
            </a:fld>
            <a:endParaRPr lang="en-US"/>
          </a:p>
        </p:txBody>
      </p:sp>
      <p:pic>
        <p:nvPicPr>
          <p:cNvPr id="6" name="Google Shape;117;p16"/>
          <p:cNvPicPr preferRelativeResize="0"/>
          <p:nvPr/>
        </p:nvPicPr>
        <p:blipFill>
          <a:blip r:embed="rId5">
            <a:alphaModFix/>
          </a:blip>
          <a:stretch>
            <a:fillRect/>
          </a:stretch>
        </p:blipFill>
        <p:spPr>
          <a:xfrm>
            <a:off x="3780093" y="2057401"/>
            <a:ext cx="4631814" cy="3603897"/>
          </a:xfrm>
          <a:prstGeom prst="rect">
            <a:avLst/>
          </a:prstGeom>
          <a:noFill/>
          <a:ln>
            <a:noFill/>
          </a:ln>
        </p:spPr>
      </p:pic>
    </p:spTree>
    <p:extLst>
      <p:ext uri="{BB962C8B-B14F-4D97-AF65-F5344CB8AC3E}">
        <p14:creationId xmlns:p14="http://schemas.microsoft.com/office/powerpoint/2010/main" val="159954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983807"/>
            <a:ext cx="10102809" cy="5045697"/>
          </a:xfrm>
          <a:noFill/>
          <a:ln w="12700">
            <a:noFill/>
          </a:ln>
          <a:effectLst/>
        </p:spPr>
        <p:txBody>
          <a:bodyPr/>
          <a:lstStyle/>
          <a:p>
            <a:pPr>
              <a:spcBef>
                <a:spcPts val="0"/>
              </a:spcBef>
              <a:spcAft>
                <a:spcPts val="900"/>
              </a:spcAft>
            </a:pPr>
            <a:r>
              <a:rPr lang="en-US" sz="2400" b="1" dirty="0">
                <a:solidFill>
                  <a:schemeClr val="bg1">
                    <a:lumMod val="65000"/>
                  </a:schemeClr>
                </a:solidFill>
              </a:rPr>
              <a:t>Statistical Modeling  </a:t>
            </a:r>
          </a:p>
          <a:p>
            <a:pPr>
              <a:spcBef>
                <a:spcPts val="0"/>
              </a:spcBef>
              <a:spcAft>
                <a:spcPts val="900"/>
              </a:spcAft>
            </a:pPr>
            <a:r>
              <a:rPr lang="en-US" sz="2400" dirty="0">
                <a:solidFill>
                  <a:schemeClr val="bg1">
                    <a:lumMod val="65000"/>
                  </a:schemeClr>
                </a:solidFill>
              </a:rPr>
              <a:t>	</a:t>
            </a:r>
            <a:r>
              <a:rPr lang="en-US" sz="2400" i="1" dirty="0">
                <a:solidFill>
                  <a:schemeClr val="bg1">
                    <a:lumMod val="65000"/>
                  </a:schemeClr>
                </a:solidFill>
              </a:rPr>
              <a:t>k</a:t>
            </a:r>
            <a:r>
              <a:rPr lang="en-US" sz="2400" dirty="0">
                <a:solidFill>
                  <a:schemeClr val="bg1">
                    <a:lumMod val="65000"/>
                  </a:schemeClr>
                </a:solidFill>
              </a:rPr>
              <a:t>-Nearest Neighbors (</a:t>
            </a:r>
            <a:r>
              <a:rPr lang="en-US" sz="2400" i="1" dirty="0">
                <a:solidFill>
                  <a:schemeClr val="bg1">
                    <a:lumMod val="65000"/>
                  </a:schemeClr>
                </a:solidFill>
              </a:rPr>
              <a:t>k-</a:t>
            </a:r>
            <a:r>
              <a:rPr lang="en-US" sz="2400" dirty="0">
                <a:solidFill>
                  <a:schemeClr val="bg1">
                    <a:lumMod val="65000"/>
                  </a:schemeClr>
                </a:solidFill>
              </a:rPr>
              <a:t>NN) </a:t>
            </a:r>
          </a:p>
          <a:p>
            <a:pPr>
              <a:spcBef>
                <a:spcPts val="0"/>
              </a:spcBef>
              <a:spcAft>
                <a:spcPts val="900"/>
              </a:spcAft>
            </a:pPr>
            <a:r>
              <a:rPr lang="en-US" sz="2400" dirty="0">
                <a:solidFill>
                  <a:schemeClr val="bg1">
                    <a:lumMod val="65000"/>
                  </a:schemeClr>
                </a:solidFill>
              </a:rPr>
              <a:t>	Simple Linear Regression</a:t>
            </a:r>
          </a:p>
          <a:p>
            <a:pPr>
              <a:spcBef>
                <a:spcPts val="0"/>
              </a:spcBef>
              <a:spcAft>
                <a:spcPts val="900"/>
              </a:spcAft>
            </a:pPr>
            <a:r>
              <a:rPr lang="en-US" sz="2400" b="1" dirty="0">
                <a:solidFill>
                  <a:schemeClr val="bg1">
                    <a:lumMod val="65000"/>
                  </a:schemeClr>
                </a:solidFill>
              </a:rPr>
              <a:t>Model Fitness </a:t>
            </a:r>
          </a:p>
          <a:p>
            <a:pPr>
              <a:spcBef>
                <a:spcPts val="0"/>
              </a:spcBef>
              <a:spcAft>
                <a:spcPts val="900"/>
              </a:spcAft>
            </a:pPr>
            <a:r>
              <a:rPr lang="en-US" sz="2400" dirty="0">
                <a:solidFill>
                  <a:schemeClr val="bg1">
                    <a:lumMod val="65000"/>
                  </a:schemeClr>
                </a:solidFill>
              </a:rPr>
              <a:t>	How does the model perform at predicting? </a:t>
            </a:r>
            <a:endParaRPr lang="en-US" sz="2400" b="1" dirty="0">
              <a:solidFill>
                <a:schemeClr val="bg1">
                  <a:lumMod val="65000"/>
                </a:schemeClr>
              </a:solidFill>
            </a:endParaRPr>
          </a:p>
          <a:p>
            <a:pPr>
              <a:spcBef>
                <a:spcPts val="0"/>
              </a:spcBef>
              <a:spcAft>
                <a:spcPts val="900"/>
              </a:spcAft>
            </a:pPr>
            <a:r>
              <a:rPr lang="en-US" sz="2400" b="1" dirty="0">
                <a:solidFill>
                  <a:schemeClr val="bg1">
                    <a:lumMod val="65000"/>
                  </a:schemeClr>
                </a:solidFill>
              </a:rPr>
              <a:t>Comparison of Two Models   </a:t>
            </a:r>
          </a:p>
          <a:p>
            <a:pPr>
              <a:spcBef>
                <a:spcPts val="0"/>
              </a:spcBef>
              <a:spcAft>
                <a:spcPts val="900"/>
              </a:spcAft>
            </a:pPr>
            <a:r>
              <a:rPr lang="en-US" sz="2400" dirty="0">
                <a:solidFill>
                  <a:schemeClr val="bg1">
                    <a:lumMod val="65000"/>
                  </a:schemeClr>
                </a:solidFill>
              </a:rPr>
              <a:t>	How do we choose from two different models?</a:t>
            </a:r>
          </a:p>
          <a:p>
            <a:pPr>
              <a:spcBef>
                <a:spcPts val="0"/>
              </a:spcBef>
              <a:spcAft>
                <a:spcPts val="900"/>
              </a:spcAft>
            </a:pPr>
            <a:r>
              <a:rPr lang="en-US" sz="2400" b="1" dirty="0">
                <a:solidFill>
                  <a:schemeClr val="bg1">
                    <a:lumMod val="65000"/>
                  </a:schemeClr>
                </a:solidFill>
              </a:rPr>
              <a:t>Probabilistic Basis of Regression</a:t>
            </a:r>
          </a:p>
          <a:p>
            <a:pPr>
              <a:spcBef>
                <a:spcPts val="0"/>
              </a:spcBef>
              <a:spcAft>
                <a:spcPts val="900"/>
              </a:spcAft>
            </a:pPr>
            <a:r>
              <a:rPr lang="en-US" sz="2400" b="1" dirty="0"/>
              <a:t>Hypothesis Testing and Confidence Intervals</a:t>
            </a:r>
          </a:p>
          <a:p>
            <a:pPr>
              <a:spcBef>
                <a:spcPts val="0"/>
              </a:spcBef>
              <a:spcAft>
                <a:spcPts val="900"/>
              </a:spcAft>
            </a:pPr>
            <a:r>
              <a:rPr lang="en-US" sz="2400" b="1" dirty="0">
                <a:solidFill>
                  <a:schemeClr val="bg1">
                    <a:lumMod val="65000"/>
                  </a:schemeClr>
                </a:solidFill>
              </a:rPr>
              <a:t>Bootstrap Resampling	</a:t>
            </a:r>
          </a:p>
        </p:txBody>
      </p:sp>
      <p:sp>
        <p:nvSpPr>
          <p:cNvPr id="4" name="Slide Number Placeholder 3"/>
          <p:cNvSpPr>
            <a:spLocks noGrp="1"/>
          </p:cNvSpPr>
          <p:nvPr>
            <p:ph type="sldNum" sz="quarter" idx="12"/>
          </p:nvPr>
        </p:nvSpPr>
        <p:spPr/>
        <p:txBody>
          <a:bodyPr/>
          <a:lstStyle/>
          <a:p>
            <a:fld id="{81B7CCDB-6D39-0547-B7B3-C80E39D6513A}" type="slidenum">
              <a:rPr lang="en-US" smtClean="0"/>
              <a:t>83</a:t>
            </a:fld>
            <a:endParaRPr lang="en-US"/>
          </a:p>
        </p:txBody>
      </p:sp>
    </p:spTree>
    <p:extLst>
      <p:ext uri="{BB962C8B-B14F-4D97-AF65-F5344CB8AC3E}">
        <p14:creationId xmlns:p14="http://schemas.microsoft.com/office/powerpoint/2010/main" val="195846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So if we just have one set of measurements of </a:t>
                </a:r>
                <a14:m>
                  <m:oMath xmlns:m="http://schemas.openxmlformats.org/officeDocument/2006/math">
                    <m:r>
                      <a:rPr lang="en-US" sz="2400" b="0" i="0"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𝑌</m:t>
                    </m:r>
                    <m:r>
                      <a:rPr lang="en-US" sz="2400" b="0" i="1" smtClean="0">
                        <a:latin typeface="Cambria Math" charset="0"/>
                      </a:rPr>
                      <m:t>}</m:t>
                    </m:r>
                    <m:r>
                      <a:rPr lang="en-US" sz="2400" b="0" i="0" smtClean="0">
                        <a:latin typeface="Cambria Math" charset="0"/>
                      </a:rPr>
                      <m:t>, </m:t>
                    </m:r>
                  </m:oMath>
                </a14:m>
                <a:r>
                  <a:rPr lang="en-US" sz="2400" dirty="0"/>
                  <a:t>our estimates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oMath>
                </a14:m>
                <a:r>
                  <a:rPr lang="en-US" sz="2400" dirty="0"/>
                  <a:t> are just for this particular realization.  </a:t>
                </a:r>
              </a:p>
              <a:p>
                <a:endParaRPr lang="en-US" sz="1200" dirty="0"/>
              </a:p>
              <a:p>
                <a:r>
                  <a:rPr lang="en-US" sz="2400" b="1" dirty="0"/>
                  <a:t>Question: </a:t>
                </a:r>
                <a:r>
                  <a:rPr lang="en-US" sz="2400" dirty="0"/>
                  <a:t>If this is just one realization of the reality how do we know the truth? How do we deal with this conundrum?  </a:t>
                </a:r>
              </a:p>
              <a:p>
                <a:endParaRPr lang="en-US" sz="1200" dirty="0"/>
              </a:p>
              <a:p>
                <a:r>
                  <a:rPr lang="en-US" sz="2400" b="1" dirty="0"/>
                  <a:t>Imagine</a:t>
                </a:r>
                <a:r>
                  <a:rPr lang="en-US" sz="2400" dirty="0"/>
                  <a:t> (magic realism) we have parallel universes and we repeat this experiment on each of the other universes. </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a:blip r:embed="rId3"/>
                <a:stretch>
                  <a:fillRect l="-860" t="-5714" r="-1474" b="-241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a:p>
        </p:txBody>
      </p:sp>
      <p:grpSp>
        <p:nvGrpSpPr>
          <p:cNvPr id="10" name="Group 9"/>
          <p:cNvGrpSpPr/>
          <p:nvPr/>
        </p:nvGrpSpPr>
        <p:grpSpPr>
          <a:xfrm>
            <a:off x="1048571" y="4297045"/>
            <a:ext cx="3703320" cy="2468880"/>
            <a:chOff x="1048571" y="4587667"/>
            <a:chExt cx="3703320" cy="2468880"/>
          </a:xfrm>
        </p:grpSpPr>
        <p:pic>
          <p:nvPicPr>
            <p:cNvPr id="8" name="Picture 7">
              <a:extLst>
                <a:ext uri="{FF2B5EF4-FFF2-40B4-BE49-F238E27FC236}">
                  <a16:creationId xmlns:a16="http://schemas.microsoft.com/office/drawing/2014/main" id="{E7C96AD7-ADD4-464E-8A89-7FE5E22727B8}"/>
                </a:ext>
              </a:extLst>
            </p:cNvPr>
            <p:cNvPicPr>
              <a:picLocks noChangeAspect="1"/>
            </p:cNvPicPr>
            <p:nvPr/>
          </p:nvPicPr>
          <p:blipFill>
            <a:blip r:embed="rId4"/>
            <a:stretch>
              <a:fillRect/>
            </a:stretch>
          </p:blipFill>
          <p:spPr>
            <a:xfrm>
              <a:off x="1048571" y="4587667"/>
              <a:ext cx="3703320" cy="2468880"/>
            </a:xfrm>
            <a:prstGeom prst="rect">
              <a:avLst/>
            </a:prstGeom>
          </p:spPr>
        </p:pic>
        <p:sp>
          <p:nvSpPr>
            <p:cNvPr id="3" name="TextBox 2"/>
            <p:cNvSpPr txBox="1"/>
            <p:nvPr/>
          </p:nvSpPr>
          <p:spPr>
            <a:xfrm>
              <a:off x="2563903" y="4587823"/>
              <a:ext cx="1191801" cy="369332"/>
            </a:xfrm>
            <a:prstGeom prst="rect">
              <a:avLst/>
            </a:prstGeom>
            <a:noFill/>
          </p:spPr>
          <p:txBody>
            <a:bodyPr wrap="none" rtlCol="0">
              <a:spAutoFit/>
            </a:bodyPr>
            <a:lstStyle/>
            <a:p>
              <a:r>
                <a:rPr lang="en-US" dirty="0"/>
                <a:t>Universe A</a:t>
              </a:r>
            </a:p>
          </p:txBody>
        </p:sp>
      </p:grpSp>
      <p:grpSp>
        <p:nvGrpSpPr>
          <p:cNvPr id="12" name="Group 11"/>
          <p:cNvGrpSpPr/>
          <p:nvPr/>
        </p:nvGrpSpPr>
        <p:grpSpPr>
          <a:xfrm>
            <a:off x="4061056" y="4263605"/>
            <a:ext cx="3703320" cy="2486809"/>
            <a:chOff x="4061056" y="4554227"/>
            <a:chExt cx="3703320" cy="2486809"/>
          </a:xfrm>
        </p:grpSpPr>
        <p:pic>
          <p:nvPicPr>
            <p:cNvPr id="9" name="Picture 8">
              <a:extLst>
                <a:ext uri="{FF2B5EF4-FFF2-40B4-BE49-F238E27FC236}">
                  <a16:creationId xmlns:a16="http://schemas.microsoft.com/office/drawing/2014/main" id="{3E20DF78-2640-8D4E-B418-09D4DB7BE0B5}"/>
                </a:ext>
              </a:extLst>
            </p:cNvPr>
            <p:cNvPicPr>
              <a:picLocks noChangeAspect="1"/>
            </p:cNvPicPr>
            <p:nvPr/>
          </p:nvPicPr>
          <p:blipFill>
            <a:blip r:embed="rId5"/>
            <a:stretch>
              <a:fillRect/>
            </a:stretch>
          </p:blipFill>
          <p:spPr>
            <a:xfrm>
              <a:off x="4061056" y="4572156"/>
              <a:ext cx="3703320" cy="2468880"/>
            </a:xfrm>
            <a:prstGeom prst="rect">
              <a:avLst/>
            </a:prstGeom>
          </p:spPr>
        </p:pic>
        <p:sp>
          <p:nvSpPr>
            <p:cNvPr id="11" name="TextBox 10"/>
            <p:cNvSpPr txBox="1"/>
            <p:nvPr/>
          </p:nvSpPr>
          <p:spPr>
            <a:xfrm>
              <a:off x="5401018" y="4554227"/>
              <a:ext cx="1183786" cy="369332"/>
            </a:xfrm>
            <a:prstGeom prst="rect">
              <a:avLst/>
            </a:prstGeom>
            <a:noFill/>
          </p:spPr>
          <p:txBody>
            <a:bodyPr wrap="none" rtlCol="0">
              <a:spAutoFit/>
            </a:bodyPr>
            <a:lstStyle/>
            <a:p>
              <a:r>
                <a:rPr lang="en-US"/>
                <a:t>Universe B</a:t>
              </a:r>
              <a:endParaRPr lang="en-US" dirty="0"/>
            </a:p>
          </p:txBody>
        </p:sp>
      </p:grpSp>
      <p:grpSp>
        <p:nvGrpSpPr>
          <p:cNvPr id="14" name="Group 13"/>
          <p:cNvGrpSpPr/>
          <p:nvPr/>
        </p:nvGrpSpPr>
        <p:grpSpPr>
          <a:xfrm>
            <a:off x="7132622" y="4287062"/>
            <a:ext cx="3703319" cy="2481281"/>
            <a:chOff x="7132622" y="4577684"/>
            <a:chExt cx="3703319" cy="2481281"/>
          </a:xfrm>
        </p:grpSpPr>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6"/>
            <a:stretch>
              <a:fillRect/>
            </a:stretch>
          </p:blipFill>
          <p:spPr>
            <a:xfrm>
              <a:off x="7132622" y="4590085"/>
              <a:ext cx="3703319" cy="2468880"/>
            </a:xfrm>
            <a:prstGeom prst="rect">
              <a:avLst/>
            </a:prstGeom>
          </p:spPr>
        </p:pic>
        <p:sp>
          <p:nvSpPr>
            <p:cNvPr id="13" name="TextBox 12"/>
            <p:cNvSpPr txBox="1"/>
            <p:nvPr/>
          </p:nvSpPr>
          <p:spPr>
            <a:xfrm>
              <a:off x="8508437" y="4577684"/>
              <a:ext cx="1182183" cy="369332"/>
            </a:xfrm>
            <a:prstGeom prst="rect">
              <a:avLst/>
            </a:prstGeom>
            <a:noFill/>
          </p:spPr>
          <p:txBody>
            <a:bodyPr wrap="none" rtlCol="0">
              <a:spAutoFit/>
            </a:bodyPr>
            <a:lstStyle/>
            <a:p>
              <a:r>
                <a:rPr lang="en-US"/>
                <a:t>Universe C</a:t>
              </a:r>
              <a:endParaRPr lang="en-US" dirty="0"/>
            </a:p>
          </p:txBody>
        </p:sp>
      </p:grpSp>
    </p:spTree>
    <p:extLst>
      <p:ext uri="{BB962C8B-B14F-4D97-AF65-F5344CB8AC3E}">
        <p14:creationId xmlns:p14="http://schemas.microsoft.com/office/powerpoint/2010/main" val="29459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85</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 our magical realisms, we can now sample multiple times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344129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86</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90514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87</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2053958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88</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And another sample </a:t>
            </a:r>
          </a:p>
        </p:txBody>
      </p:sp>
    </p:spTree>
    <p:extLst>
      <p:ext uri="{BB962C8B-B14F-4D97-AF65-F5344CB8AC3E}">
        <p14:creationId xmlns:p14="http://schemas.microsoft.com/office/powerpoint/2010/main" val="21526473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(or better yet: 1,000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428410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  Or would like to determine the association of one variable with another (or set of other) variables.</a:t>
            </a:r>
          </a:p>
          <a:p>
            <a:pPr>
              <a:spcAft>
                <a:spcPts val="1200"/>
              </a:spcAft>
            </a:pPr>
            <a:endParaRPr lang="en-US" sz="12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a:p>
            <a:pPr marL="457200" indent="-457200">
              <a:spcAft>
                <a:spcPts val="1200"/>
              </a:spcAft>
              <a:buFont typeface="Arial" charset="0"/>
              <a:buChar char="•"/>
            </a:pPr>
            <a:r>
              <a:rPr lang="en-US" sz="2400" dirty="0"/>
              <a:t>Determining what background factors are associated with how much time a student spends on HW1.</a:t>
            </a:r>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2613912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2167434"/>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90</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4" y="983807"/>
                <a:ext cx="11009293"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now estimate the mean and standard deviation of all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r>
                      <a:rPr lang="en-US" sz="2400" i="1">
                        <a:latin typeface="Cambria Math" charset="0"/>
                        <a:ea typeface="Karla" charset="0"/>
                        <a:cs typeface="Karla" charset="0"/>
                      </a:rPr>
                      <m:t>.</m:t>
                    </m:r>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4" y="983807"/>
                <a:ext cx="11009293" cy="879642"/>
              </a:xfrm>
              <a:prstGeom prst="rect">
                <a:avLst/>
              </a:prstGeom>
              <a:blipFill rotWithShape="0">
                <a:blip r:embed="rId4"/>
                <a:stretch>
                  <a:fillRect l="-886" t="-5517" b="-65517"/>
                </a:stretch>
              </a:blipFill>
              <a:ln>
                <a:noFill/>
              </a:ln>
            </p:spPr>
            <p:txBody>
              <a:bodyPr/>
              <a:lstStyle/>
              <a:p>
                <a:r>
                  <a:rPr lang="en-US">
                    <a:noFill/>
                  </a:rPr>
                  <a:t> </a:t>
                </a:r>
              </a:p>
            </p:txBody>
          </p:sp>
        </mc:Fallback>
      </mc:AlternateContent>
      <p:sp>
        <p:nvSpPr>
          <p:cNvPr id="5" name="TextBox 4"/>
          <p:cNvSpPr txBox="1"/>
          <p:nvPr/>
        </p:nvSpPr>
        <p:spPr>
          <a:xfrm>
            <a:off x="7132320" y="3270323"/>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295159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solidFill>
                  <a:schemeClr val="tx1">
                    <a:lumMod val="75000"/>
                    <a:lumOff val="25000"/>
                  </a:schemeClr>
                </a:solidFill>
              </a:rPr>
              <a:t>Confidence intervals for the predictors estimates (</a:t>
            </a:r>
            <a:r>
              <a:rPr lang="en-US" dirty="0" err="1">
                <a:solidFill>
                  <a:schemeClr val="tx1">
                    <a:lumMod val="75000"/>
                    <a:lumOff val="25000"/>
                  </a:schemeClr>
                </a:solidFill>
              </a:rPr>
              <a:t>cont</a:t>
            </a:r>
            <a:r>
              <a:rPr lang="en-US" dirty="0">
                <a:solidFill>
                  <a:schemeClr val="tx1">
                    <a:lumMod val="75000"/>
                    <a:lumOff val="25000"/>
                  </a:schemeClr>
                </a:solidFill>
              </a:rPr>
              <a: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91</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Finally we can calculate 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1243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92</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t>
            </a:r>
            <a:r>
              <a:rPr lang="en-US" sz="2400">
                <a:solidFill>
                  <a:schemeClr val="tx1">
                    <a:lumMod val="75000"/>
                    <a:lumOff val="25000"/>
                  </a:schemeClr>
                </a:solidFill>
                <a:latin typeface="Karla" charset="0"/>
                <a:ea typeface="Karla" charset="0"/>
                <a:cs typeface="Karla" charset="0"/>
              </a:rPr>
              <a:t>another question.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74439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93</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421320"/>
            <a:ext cx="9787007" cy="461665"/>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Before we answer this question, we need to answer another question. </a:t>
            </a:r>
          </a:p>
        </p:txBody>
      </p:sp>
    </p:spTree>
    <p:extLst>
      <p:ext uri="{BB962C8B-B14F-4D97-AF65-F5344CB8AC3E}">
        <p14:creationId xmlns:p14="http://schemas.microsoft.com/office/powerpoint/2010/main" val="2301264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194145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94</a:t>
            </a:fld>
            <a:endParaRPr lang="en-US" dirty="0"/>
          </a:p>
        </p:txBody>
      </p:sp>
      <p:sp>
        <p:nvSpPr>
          <p:cNvPr id="13" name="Content Placeholder 2"/>
          <p:cNvSpPr txBox="1">
            <a:spLocks/>
          </p:cNvSpPr>
          <p:nvPr/>
        </p:nvSpPr>
        <p:spPr>
          <a:xfrm>
            <a:off x="737602" y="482002"/>
            <a:ext cx="11093360" cy="167460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400" dirty="0"/>
              <a:t>And also we can answer the question, ’how significant are the predictors?’ Here we show the same analysis for all three predictors. </a:t>
            </a:r>
          </a:p>
          <a:p>
            <a:r>
              <a:rPr lang="en-US" sz="2400" b="1" dirty="0"/>
              <a:t>Question</a:t>
            </a:r>
            <a:r>
              <a:rPr lang="en-US" sz="2400" dirty="0"/>
              <a:t>: Which ones are important? </a:t>
            </a:r>
          </a:p>
        </p:txBody>
      </p:sp>
      <p:sp>
        <p:nvSpPr>
          <p:cNvPr id="2" name="TextBox 1"/>
          <p:cNvSpPr txBox="1"/>
          <p:nvPr/>
        </p:nvSpPr>
        <p:spPr>
          <a:xfrm>
            <a:off x="1390778" y="5236654"/>
            <a:ext cx="9787007" cy="830997"/>
          </a:xfrm>
          <a:prstGeom prst="rect">
            <a:avLst/>
          </a:prstGeom>
          <a:solidFill>
            <a:schemeClr val="bg1">
              <a:lumMod val="85000"/>
            </a:schemeClr>
          </a:solidFill>
          <a:ln>
            <a:solidFill>
              <a:schemeClr val="tx2">
                <a:lumMod val="75000"/>
              </a:schemeClr>
            </a:solidFill>
          </a:ln>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Now we know how to generate these distributions we are ready to answer </a:t>
            </a:r>
            <a:r>
              <a:rPr lang="en-US" sz="2400" b="1" i="1" dirty="0">
                <a:solidFill>
                  <a:schemeClr val="accent2"/>
                </a:solidFill>
                <a:latin typeface="Karla" charset="0"/>
                <a:ea typeface="Karla" charset="0"/>
                <a:cs typeface="Karla" charset="0"/>
              </a:rPr>
              <a:t>’how significant are the predictors?’</a:t>
            </a:r>
            <a:r>
              <a:rPr lang="en-US" sz="2400" dirty="0"/>
              <a: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031808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95</a:t>
            </a:fld>
            <a:endParaRPr lang="en-US"/>
          </a:p>
        </p:txBody>
      </p:sp>
    </p:spTree>
    <p:extLst>
      <p:ext uri="{BB962C8B-B14F-4D97-AF65-F5344CB8AC3E}">
        <p14:creationId xmlns:p14="http://schemas.microsoft.com/office/powerpoint/2010/main" val="454191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0" name="Table 9"/>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2" name="Table 11"/>
          <p:cNvGraphicFramePr>
            <a:graphicFrameLocks noGrp="1"/>
          </p:cNvGraphicFramePr>
          <p:nvPr>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1" name="Table 10"/>
          <p:cNvGraphicFramePr>
            <a:graphicFrameLocks noGrp="1"/>
          </p:cNvGraphicFramePr>
          <p:nvPr>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13.1</a:t>
                      </a:r>
                    </a:p>
                  </a:txBody>
                  <a:tcPr/>
                </a:tc>
                <a:tc>
                  <a:txBody>
                    <a:bodyPr/>
                    <a:lstStyle/>
                    <a:p>
                      <a:r>
                        <a:rPr sz="1400" dirty="0"/>
                        <a:t>12.9</a:t>
                      </a:r>
                    </a:p>
                  </a:txBody>
                  <a:tcPr/>
                </a:tc>
                <a:extLst>
                  <a:ext uri="{0D108BD9-81ED-4DB2-BD59-A6C34878D82A}">
                    <a16:rowId xmlns:a16="http://schemas.microsoft.com/office/drawing/2014/main"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96</a:t>
            </a:fld>
            <a:endParaRPr lang="en-US"/>
          </a:p>
        </p:txBody>
      </p:sp>
    </p:spTree>
    <p:extLst>
      <p:ext uri="{BB962C8B-B14F-4D97-AF65-F5344CB8AC3E}">
        <p14:creationId xmlns:p14="http://schemas.microsoft.com/office/powerpoint/2010/main" val="257575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063" y="1400175"/>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97</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3" y="1400175"/>
            <a:ext cx="5486400" cy="3657600"/>
          </a:xfrm>
          <a:prstGeom prst="rect">
            <a:avLst/>
          </a:prstGeom>
        </p:spPr>
      </p:pic>
    </p:spTree>
    <p:extLst>
      <p:ext uri="{BB962C8B-B14F-4D97-AF65-F5344CB8AC3E}">
        <p14:creationId xmlns:p14="http://schemas.microsoft.com/office/powerpoint/2010/main" val="38105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 presetClass="exit" presetSubtype="1" fill="hold" nodeType="withEffect">
                                  <p:stCondLst>
                                    <p:cond delay="0"/>
                                  </p:stCondLst>
                                  <p:childTnLst>
                                    <p:anim calcmode="lin" valueType="num">
                                      <p:cBhvr additive="base">
                                        <p:cTn id="12" dur="2000"/>
                                        <p:tgtEl>
                                          <p:spTgt spid="10"/>
                                        </p:tgtEl>
                                        <p:attrNameLst>
                                          <p:attrName>ppt_x</p:attrName>
                                        </p:attrNameLst>
                                      </p:cBhvr>
                                      <p:tavLst>
                                        <p:tav tm="0">
                                          <p:val>
                                            <p:strVal val="ppt_x"/>
                                          </p:val>
                                        </p:tav>
                                        <p:tav tm="100000">
                                          <p:val>
                                            <p:strVal val="ppt_x"/>
                                          </p:val>
                                        </p:tav>
                                      </p:tavLst>
                                    </p:anim>
                                    <p:anim calcmode="lin" valueType="num">
                                      <p:cBhvr additive="base">
                                        <p:cTn id="13" dur="2000"/>
                                        <p:tgtEl>
                                          <p:spTgt spid="10"/>
                                        </p:tgtEl>
                                        <p:attrNameLst>
                                          <p:attrName>ppt_y</p:attrName>
                                        </p:attrNameLst>
                                      </p:cBhvr>
                                      <p:tavLst>
                                        <p:tav tm="0">
                                          <p:val>
                                            <p:strVal val="ppt_y"/>
                                          </p:val>
                                        </p:tav>
                                        <p:tav tm="100000">
                                          <p:val>
                                            <p:strVal val="0-ppt_h/2"/>
                                          </p:val>
                                        </p:tav>
                                      </p:tavLst>
                                    </p:anim>
                                    <p:set>
                                      <p:cBhvr>
                                        <p:cTn id="14" dur="1" fill="hold">
                                          <p:stCondLst>
                                            <p:cond delay="1999"/>
                                          </p:stCondLst>
                                        </p:cTn>
                                        <p:tgtEl>
                                          <p:spTgt spid="10"/>
                                        </p:tgtEl>
                                        <p:attrNameLst>
                                          <p:attrName>style.visibility</p:attrName>
                                        </p:attrNameLst>
                                      </p:cBhvr>
                                      <p:to>
                                        <p:strVal val="hidden"/>
                                      </p:to>
                                    </p:set>
                                  </p:childTnLst>
                                </p:cTn>
                              </p:par>
                              <p:par>
                                <p:cTn id="15" presetID="2" presetClass="exit" presetSubtype="1" fill="hold" nodeType="withEffect">
                                  <p:stCondLst>
                                    <p:cond delay="0"/>
                                  </p:stCondLst>
                                  <p:childTnLst>
                                    <p:anim calcmode="lin" valueType="num">
                                      <p:cBhvr additive="base">
                                        <p:cTn id="16" dur="2000"/>
                                        <p:tgtEl>
                                          <p:spTgt spid="15"/>
                                        </p:tgtEl>
                                        <p:attrNameLst>
                                          <p:attrName>ppt_x</p:attrName>
                                        </p:attrNameLst>
                                      </p:cBhvr>
                                      <p:tavLst>
                                        <p:tav tm="0">
                                          <p:val>
                                            <p:strVal val="ppt_x"/>
                                          </p:val>
                                        </p:tav>
                                        <p:tav tm="100000">
                                          <p:val>
                                            <p:strVal val="ppt_x"/>
                                          </p:val>
                                        </p:tav>
                                      </p:tavLst>
                                    </p:anim>
                                    <p:anim calcmode="lin" valueType="num">
                                      <p:cBhvr additive="base">
                                        <p:cTn id="17" dur="2000"/>
                                        <p:tgtEl>
                                          <p:spTgt spid="15"/>
                                        </p:tgtEl>
                                        <p:attrNameLst>
                                          <p:attrName>ppt_y</p:attrName>
                                        </p:attrNameLst>
                                      </p:cBhvr>
                                      <p:tavLst>
                                        <p:tav tm="0">
                                          <p:val>
                                            <p:strVal val="ppt_y"/>
                                          </p:val>
                                        </p:tav>
                                        <p:tav tm="100000">
                                          <p:val>
                                            <p:strVal val="0-ppt_h/2"/>
                                          </p:val>
                                        </p:tav>
                                      </p:tavLst>
                                    </p:anim>
                                    <p:set>
                                      <p:cBhvr>
                                        <p:cTn id="18"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p:sp>
        <p:nvSpPr>
          <p:cNvPr id="3" name="Slide Number Placeholder 2"/>
          <p:cNvSpPr>
            <a:spLocks noGrp="1"/>
          </p:cNvSpPr>
          <p:nvPr>
            <p:ph type="sldNum" sz="quarter" idx="12"/>
          </p:nvPr>
        </p:nvSpPr>
        <p:spPr/>
        <p:txBody>
          <a:bodyPr/>
          <a:lstStyle/>
          <a:p>
            <a:fld id="{81B7CCDB-6D39-0547-B7B3-C80E39D6513A}" type="slidenum">
              <a:rPr lang="en-US" smtClean="0"/>
              <a:t>98</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467386" y="930545"/>
                <a:ext cx="11837826" cy="5912324"/>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In practice, we do not need the distribution for Null.</a:t>
                </a:r>
              </a:p>
              <a:p>
                <a:pPr>
                  <a:spcBef>
                    <a:spcPts val="600"/>
                  </a:spcBef>
                </a:pPr>
                <a:r>
                  <a:rPr lang="en-US" sz="2200" dirty="0">
                    <a:solidFill>
                      <a:schemeClr val="tx1">
                        <a:lumMod val="75000"/>
                        <a:lumOff val="25000"/>
                      </a:schemeClr>
                    </a:solidFill>
                    <a:latin typeface="Karla" charset="0"/>
                    <a:ea typeface="Karla" charset="0"/>
                    <a:cs typeface="Karla" charset="0"/>
                  </a:rPr>
                  <a:t>Define a test statistic, which we we call t-test statistic</a:t>
                </a: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Which measures the distance from zero in units of </a:t>
                </a:r>
              </a:p>
              <a:p>
                <a:r>
                  <a:rPr lang="en-US" sz="2200" dirty="0">
                    <a:solidFill>
                      <a:schemeClr val="tx1">
                        <a:lumMod val="75000"/>
                        <a:lumOff val="25000"/>
                      </a:schemeClr>
                    </a:solidFill>
                    <a:latin typeface="Karla" charset="0"/>
                    <a:ea typeface="Karla" charset="0"/>
                    <a:cs typeface="Karla" charset="0"/>
                  </a:rPr>
                  <a:t>standard deviation.</a:t>
                </a:r>
              </a:p>
              <a:p>
                <a:endParaRPr lang="en-US" sz="2200" dirty="0">
                  <a:solidFill>
                    <a:schemeClr val="tx1">
                      <a:lumMod val="75000"/>
                      <a:lumOff val="25000"/>
                    </a:schemeClr>
                  </a:solidFill>
                  <a:latin typeface="Karla" charset="0"/>
                  <a:ea typeface="Karla" charset="0"/>
                  <a:cs typeface="Karla" charset="0"/>
                </a:endParaRPr>
              </a:p>
              <a:p>
                <a:r>
                  <a:rPr lang="en-US" sz="2200" dirty="0">
                    <a:solidFill>
                      <a:schemeClr val="tx1">
                        <a:lumMod val="75000"/>
                        <a:lumOff val="25000"/>
                      </a:schemeClr>
                    </a:solidFill>
                    <a:latin typeface="Karla" charset="0"/>
                    <a:ea typeface="Karla" charset="0"/>
                    <a:cs typeface="Karla" charset="0"/>
                  </a:rPr>
                  <a:t>We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charset="0"/>
                        <a:ea typeface="Karla" charset="0"/>
                        <a:cs typeface="Karla" charset="0"/>
                      </a:rPr>
                      <m:t>|</m:t>
                    </m:r>
                    <m:r>
                      <a:rPr lang="en-US" sz="2200" i="1">
                        <a:solidFill>
                          <a:schemeClr val="tx1">
                            <a:lumMod val="75000"/>
                            <a:lumOff val="25000"/>
                          </a:schemeClr>
                        </a:solidFill>
                        <a:latin typeface="Cambria Math" charset="0"/>
                        <a:ea typeface="Karla" charset="0"/>
                        <a:cs typeface="Karla" charset="0"/>
                      </a:rPr>
                      <m:t>𝑡</m:t>
                    </m:r>
                    <m:r>
                      <a:rPr lang="en-US" sz="2200" i="1">
                        <a:solidFill>
                          <a:schemeClr val="tx1">
                            <a:lumMod val="75000"/>
                            <a:lumOff val="25000"/>
                          </a:schemeClr>
                        </a:solidFill>
                        <a:latin typeface="Cambria Math"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200" i="1">
                                <a:solidFill>
                                  <a:schemeClr val="tx1">
                                    <a:lumMod val="75000"/>
                                    <a:lumOff val="25000"/>
                                  </a:schemeClr>
                                </a:solidFill>
                                <a:latin typeface="Cambria Math" panose="02040503050406030204" pitchFamily="18" charset="0"/>
                                <a:ea typeface="Karla" charset="0"/>
                                <a:cs typeface="Karla" charset="0"/>
                              </a:rPr>
                            </m:ctrlPr>
                          </m:accPr>
                          <m:e>
                            <m:r>
                              <a:rPr lang="en-US" sz="2200" i="1">
                                <a:solidFill>
                                  <a:schemeClr val="tx1">
                                    <a:lumMod val="75000"/>
                                    <a:lumOff val="25000"/>
                                  </a:schemeClr>
                                </a:solidFill>
                                <a:latin typeface="Cambria Math" charset="0"/>
                                <a:ea typeface="Karla" charset="0"/>
                                <a:cs typeface="Karla" charset="0"/>
                              </a:rPr>
                              <m:t>𝛽</m:t>
                            </m:r>
                          </m:e>
                        </m:acc>
                      </m:e>
                      <m:sub>
                        <m:r>
                          <a:rPr lang="en-US" sz="2200" i="1">
                            <a:solidFill>
                              <a:schemeClr val="tx1">
                                <a:lumMod val="75000"/>
                                <a:lumOff val="25000"/>
                              </a:schemeClr>
                            </a:solidFill>
                            <a:latin typeface="Cambria Math" charset="0"/>
                            <a:ea typeface="Karla" charset="0"/>
                            <a:cs typeface="Karla" charset="0"/>
                          </a:rPr>
                          <m:t>1</m:t>
                        </m:r>
                      </m:sub>
                    </m:sSub>
                    <m:r>
                      <a:rPr lang="en-US" sz="2200" i="1">
                        <a:solidFill>
                          <a:schemeClr val="tx1">
                            <a:lumMod val="75000"/>
                            <a:lumOff val="25000"/>
                          </a:schemeClr>
                        </a:solidFill>
                        <a:latin typeface="Cambria Math"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b="1" i="1" dirty="0">
                    <a:solidFill>
                      <a:schemeClr val="tx2">
                        <a:lumMod val="75000"/>
                      </a:schemeClr>
                    </a:solidFill>
                    <a:latin typeface="Karla" charset="0"/>
                    <a:ea typeface="Karla" charset="0"/>
                    <a:cs typeface="Karla" charset="0"/>
                  </a:rPr>
                  <a:t>a small p-value (&lt;0.05) indicates that it is unlikely to observe such a substantial association between the predictor and the response due to chance. </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67386" y="930545"/>
                <a:ext cx="11837826" cy="5912324"/>
              </a:xfrm>
              <a:prstGeom prst="rect">
                <a:avLst/>
              </a:prstGeom>
              <a:blipFill rotWithShape="0">
                <a:blip r:embed="rId3"/>
                <a:stretch>
                  <a:fillRect l="-669" t="-722" r="-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243134" y="1862626"/>
                <a:ext cx="2758850" cy="12378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𝑡</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Cambria Math" charset="0"/>
                                  <a:cs typeface="Cambria Math" charset="0"/>
                                </a:rPr>
                                <m:t>𝜇</m:t>
                              </m:r>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num>
                        <m:den>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𝜎</m:t>
                                  </m:r>
                                </m:e>
                              </m:acc>
                            </m:e>
                            <m:sub>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sub>
                          </m:sSub>
                        </m:den>
                      </m:f>
                    </m:oMath>
                  </m:oMathPara>
                </a14:m>
                <a:endParaRPr lang="en-US" sz="2800" b="0" i="1" dirty="0">
                  <a:solidFill>
                    <a:schemeClr val="tx1">
                      <a:lumMod val="75000"/>
                      <a:lumOff val="25000"/>
                    </a:schemeClr>
                  </a:solidFill>
                  <a:latin typeface="Cambria Math" charset="0"/>
                </a:endParaRPr>
              </a:p>
              <a:p>
                <a:endParaRPr lang="en-US" sz="2800" dirty="0">
                  <a:solidFill>
                    <a:schemeClr val="tx1">
                      <a:lumMod val="75000"/>
                      <a:lumOff val="2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243134" y="1862626"/>
                <a:ext cx="2758850" cy="1237839"/>
              </a:xfrm>
              <a:prstGeom prst="rect">
                <a:avLst/>
              </a:prstGeom>
              <a:blipFill>
                <a:blip r:embed="rId4"/>
                <a:stretch>
                  <a:fillRect t="-2041"/>
                </a:stretch>
              </a:blipFill>
            </p:spPr>
            <p:txBody>
              <a:bodyPr/>
              <a:lstStyle/>
              <a:p>
                <a:r>
                  <a:rPr lang="en-US">
                    <a:noFill/>
                  </a:rPr>
                  <a:t> </a:t>
                </a:r>
              </a:p>
            </p:txBody>
          </p:sp>
        </mc:Fallback>
      </mc:AlternateContent>
      <p:grpSp>
        <p:nvGrpSpPr>
          <p:cNvPr id="11" name="Group 10"/>
          <p:cNvGrpSpPr/>
          <p:nvPr/>
        </p:nvGrpSpPr>
        <p:grpSpPr>
          <a:xfrm>
            <a:off x="7355296" y="603300"/>
            <a:ext cx="4633504" cy="3089003"/>
            <a:chOff x="2838450" y="2055901"/>
            <a:chExt cx="6515100" cy="434340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4" name="Straight Arrow Connector 13"/>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4" name="TextBox 3"/>
          <p:cNvSpPr txBox="1"/>
          <p:nvPr/>
        </p:nvSpPr>
        <p:spPr>
          <a:xfrm>
            <a:off x="10445672" y="1346681"/>
            <a:ext cx="276038" cy="307777"/>
          </a:xfrm>
          <a:prstGeom prst="rect">
            <a:avLst/>
          </a:prstGeom>
          <a:noFill/>
        </p:spPr>
        <p:txBody>
          <a:bodyPr wrap="none" rtlCol="0">
            <a:spAutoFit/>
          </a:bodyPr>
          <a:lstStyle/>
          <a:p>
            <a:r>
              <a:rPr lang="en-US" sz="1400" dirty="0"/>
              <a:t>2</a:t>
            </a:r>
            <a:endParaRPr lang="en-US" dirty="0"/>
          </a:p>
        </p:txBody>
      </p:sp>
    </p:spTree>
    <p:extLst>
      <p:ext uri="{BB962C8B-B14F-4D97-AF65-F5344CB8AC3E}">
        <p14:creationId xmlns:p14="http://schemas.microsoft.com/office/powerpoint/2010/main" val="28435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570706"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570706" cy="5012192"/>
              </a:xfrm>
              <a:solidFill>
                <a:schemeClr val="bg1">
                  <a:lumMod val="85000"/>
                </a:schemeClr>
              </a:solidFill>
              <a:effectLst/>
            </p:spPr>
            <p:txBody>
              <a:bodyPr/>
              <a:lstStyle/>
              <a:p>
                <a:pPr algn="just">
                  <a:spcAft>
                    <a:spcPts val="1800"/>
                  </a:spcAft>
                </a:pPr>
                <a:r>
                  <a:rPr lang="en-US" sz="2400" dirty="0"/>
                  <a:t>Hypothesis testing is a formal process through which we evaluate the validity of a statistical hypothesis by considering evidence for or against the hypothesis gathered by </a:t>
                </a:r>
                <a:r>
                  <a:rPr lang="en-US" sz="2400" b="1" dirty="0">
                    <a:solidFill>
                      <a:srgbClr val="C00000"/>
                    </a:solidFill>
                  </a:rPr>
                  <a:t>random sampling </a:t>
                </a:r>
                <a:r>
                  <a:rPr lang="en-US" sz="2400" dirty="0"/>
                  <a:t>of the data. </a:t>
                </a:r>
              </a:p>
              <a:p>
                <a:pPr marL="457200" indent="-457200" algn="just">
                  <a:spcAft>
                    <a:spcPts val="600"/>
                  </a:spcAft>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lgn="just">
                  <a:spcAft>
                    <a:spcPts val="600"/>
                  </a:spcAft>
                  <a:buFont typeface="+mj-lt"/>
                  <a:buAutoNum type="arabicPeriod"/>
                </a:pPr>
                <a:r>
                  <a:rPr lang="en-US" sz="2400" dirty="0"/>
                  <a:t>Choose a type of analysis, i.e. how to use sample data to evaluate the null hypothesis. Typically this involves choosing a single test statistic.</a:t>
                </a:r>
              </a:p>
              <a:p>
                <a:pPr marL="457200" indent="-457200" algn="just">
                  <a:spcAft>
                    <a:spcPts val="600"/>
                  </a:spcAft>
                  <a:buFont typeface="+mj-lt"/>
                  <a:buAutoNum type="arabicPeriod"/>
                </a:pPr>
                <a:r>
                  <a:rPr lang="en-US" sz="2400" b="1" dirty="0"/>
                  <a:t>Sample </a:t>
                </a:r>
                <a:r>
                  <a:rPr lang="en-US" sz="2400" dirty="0"/>
                  <a:t>data and compute the test statistic.</a:t>
                </a:r>
              </a:p>
              <a:p>
                <a:pPr marL="457200" indent="-457200" algn="just">
                  <a:spcAft>
                    <a:spcPts val="600"/>
                  </a:spcAft>
                  <a:buFont typeface="+mj-lt"/>
                  <a:buAutoNum type="arabicPeriod"/>
                </a:pPr>
                <a:r>
                  <a:rPr lang="en-US" sz="2400" dirty="0"/>
                  <a:t>Use the value of the test statistic to either </a:t>
                </a:r>
                <a:r>
                  <a:rPr lang="en-US" sz="2400" dirty="0">
                    <a:solidFill>
                      <a:srgbClr val="C00000"/>
                    </a:solidFill>
                  </a:rPr>
                  <a:t>reject</a:t>
                </a:r>
                <a:r>
                  <a:rPr lang="en-US" sz="2400" dirty="0"/>
                  <a:t> or </a:t>
                </a:r>
                <a:r>
                  <a:rPr lang="en-US" sz="2400" dirty="0">
                    <a:solidFill>
                      <a:schemeClr val="accent3">
                        <a:lumMod val="50000"/>
                      </a:schemeClr>
                    </a:solidFill>
                  </a:rPr>
                  <a:t>not reject </a:t>
                </a:r>
                <a:r>
                  <a:rPr lang="en-US" sz="2400" dirty="0"/>
                  <a:t>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570706" cy="5012192"/>
              </a:xfrm>
              <a:blipFill rotWithShape="0">
                <a:blip r:embed="rId2"/>
                <a:stretch>
                  <a:fillRect l="-923" t="-973" r="-865"/>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3448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3174</TotalTime>
  <Words>6596</Words>
  <Application>Microsoft Macintosh PowerPoint</Application>
  <PresentationFormat>Widescreen</PresentationFormat>
  <Paragraphs>1167</Paragraphs>
  <Slides>122</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122</vt:i4>
      </vt:variant>
    </vt:vector>
  </HeadingPairs>
  <TitlesOfParts>
    <vt:vector size="129" baseType="lpstr">
      <vt:lpstr>Arial</vt:lpstr>
      <vt:lpstr>Calibri</vt:lpstr>
      <vt:lpstr>Cambria Math</vt:lpstr>
      <vt:lpstr>Karla</vt:lpstr>
      <vt:lpstr>Mangal</vt:lpstr>
      <vt:lpstr>Wingdings</vt:lpstr>
      <vt:lpstr>GEC_template</vt:lpstr>
      <vt:lpstr>Lecture #3: k-NN and Linear Regression </vt:lpstr>
      <vt:lpstr>PowerPoint Presentation</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Modeling</vt:lpstr>
      <vt:lpstr>True vs. Statistical Model</vt:lpstr>
      <vt:lpstr>Statistical Model</vt:lpstr>
      <vt:lpstr>Statistical Model</vt:lpstr>
      <vt:lpstr>Statistical Model</vt:lpstr>
      <vt:lpstr>Statistical Model</vt:lpstr>
      <vt:lpstr>Prediction vs. Estimation</vt:lpstr>
      <vt:lpstr>Simple Prediction Model: use most similar observed observations</vt:lpstr>
      <vt:lpstr>Simple Prediction Model</vt:lpstr>
      <vt:lpstr>Extend the Prediction Model</vt:lpstr>
      <vt:lpstr>Simple Prediction Models </vt:lpstr>
      <vt:lpstr>Simple Prediction Models </vt:lpstr>
      <vt:lpstr>k-Nearest Neighbors</vt:lpstr>
      <vt:lpstr> k-Nearest Neighbors – k-NN</vt:lpstr>
      <vt:lpstr>Linear Models</vt:lpstr>
      <vt:lpstr>Linear Regression</vt:lpstr>
      <vt:lpstr>Lecture Outline  </vt:lpstr>
      <vt:lpstr>Estimate of the regression coefficients</vt:lpstr>
      <vt:lpstr>Estimate of the regression coefficients (cont)</vt:lpstr>
      <vt:lpstr>Estimate of the regression coefficients (cont) </vt:lpstr>
      <vt:lpstr>Estimate of the regression coefficients (cont) </vt:lpstr>
      <vt:lpstr>Estimate of the regression coefficients (cont) </vt:lpstr>
      <vt:lpstr>Estimate of the regression coefficients (cont) </vt:lpstr>
      <vt:lpstr>Estimate of the regression coefficients: brute force</vt:lpstr>
      <vt:lpstr>Estimate of the regression coefficients: exact method </vt:lpstr>
      <vt:lpstr>PowerPoint Presentation</vt:lpstr>
      <vt:lpstr>Interpretation of Coefficients</vt:lpstr>
      <vt:lpstr>Estimate of the regression coefficients:  gradient descent (a sidebar)</vt:lpstr>
      <vt:lpstr>Estimate of the regression coefficients:  gradient descent </vt:lpstr>
      <vt:lpstr>Estimate of the regression coefficients:  gradient descent </vt:lpstr>
      <vt:lpstr>Estimate of the regression coefficients:  gradient descent </vt:lpstr>
      <vt:lpstr>Gradient Descent: considerations</vt:lpstr>
      <vt:lpstr>Gradient Descent: considerations</vt:lpstr>
      <vt:lpstr>Things we will Consider </vt:lpstr>
      <vt:lpstr>Lecture Outline  </vt:lpstr>
      <vt:lpstr>Error Evaluation</vt:lpstr>
      <vt:lpstr>Error Evaluation: MSE </vt:lpstr>
      <vt:lpstr>Error Evaluation: RMSE </vt:lpstr>
      <vt:lpstr>Model fitness</vt:lpstr>
      <vt:lpstr>Model fitness</vt:lpstr>
      <vt:lpstr>Model fitness</vt:lpstr>
      <vt:lpstr>Error Evaluation: R2</vt:lpstr>
      <vt:lpstr>R2: some details</vt:lpstr>
      <vt:lpstr>Lecture Outline  </vt:lpstr>
      <vt:lpstr>An introduction to overfitting</vt:lpstr>
      <vt:lpstr>Error Evaluation</vt:lpstr>
      <vt:lpstr>Error Evaluation</vt:lpstr>
      <vt:lpstr>Error Evaluation</vt:lpstr>
      <vt:lpstr>Error Evaluation</vt:lpstr>
      <vt:lpstr>Error Evaluation</vt:lpstr>
      <vt:lpstr>Error Evaluation </vt:lpstr>
      <vt:lpstr>Model Comparison</vt:lpstr>
      <vt:lpstr>What!?!?</vt:lpstr>
      <vt:lpstr>Lecture Outline  </vt:lpstr>
      <vt:lpstr>Uncertainty of our coefficient estimates, β ̂_0 and β ̂_1  </vt:lpstr>
      <vt:lpstr>Uncertainty of our coefficient estimates, β ̂_0 and β ̂_1 (cont.) </vt:lpstr>
      <vt:lpstr>The Linear Regression Model</vt:lpstr>
      <vt:lpstr>Consequences of the Probabilistic Regression Model</vt:lpstr>
      <vt:lpstr>Building the sampling distributions of β ̂_0 and β ̂_1 </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Building the sampling distributions of β ̂_0 and β ̂_1 (cont.)</vt:lpstr>
      <vt:lpstr>Lecture Outline  </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Confidence intervals for the predictors estimates (cont)</vt:lpstr>
      <vt:lpstr>PowerPoint Presentation</vt:lpstr>
      <vt:lpstr>PowerPoint Presentation</vt:lpstr>
      <vt:lpstr>PowerPoint Presentation</vt:lpstr>
      <vt:lpstr>PowerPoint Presentation</vt:lpstr>
      <vt:lpstr>PowerPoint Presentation</vt:lpstr>
      <vt:lpstr>PowerPoint Presentation</vt:lpstr>
      <vt:lpstr>Importance of predictors</vt:lpstr>
      <vt:lpstr>PowerPoint Presentation</vt:lpstr>
      <vt:lpstr>Lecture Outline  </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Confidence intervals for the predictors estimates: Standard Errors</vt:lpstr>
      <vt:lpstr>Standard Errors</vt:lpstr>
      <vt:lpstr>Standard Errors</vt:lpstr>
      <vt:lpstr>Standard Errors</vt:lpstr>
      <vt:lpstr>Standard Errors</vt:lpstr>
      <vt:lpstr>Hypothesis testing</vt:lpstr>
      <vt:lpstr>Hypothesis testing</vt:lpstr>
      <vt:lpstr>What’s next?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167</cp:revision>
  <cp:lastPrinted>2018-06-25T15:52:14Z</cp:lastPrinted>
  <dcterms:created xsi:type="dcterms:W3CDTF">2018-06-24T22:03:35Z</dcterms:created>
  <dcterms:modified xsi:type="dcterms:W3CDTF">2021-06-28T13:49:54Z</dcterms:modified>
</cp:coreProperties>
</file>